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33" r:id="rId4"/>
  </p:sldMasterIdLst>
  <p:notesMasterIdLst>
    <p:notesMasterId r:id="rId24"/>
  </p:notesMasterIdLst>
  <p:sldIdLst>
    <p:sldId id="256" r:id="rId5"/>
    <p:sldId id="275" r:id="rId6"/>
    <p:sldId id="292" r:id="rId7"/>
    <p:sldId id="570" r:id="rId8"/>
    <p:sldId id="309" r:id="rId9"/>
    <p:sldId id="296" r:id="rId10"/>
    <p:sldId id="575" r:id="rId11"/>
    <p:sldId id="577" r:id="rId12"/>
    <p:sldId id="302" r:id="rId13"/>
    <p:sldId id="574" r:id="rId14"/>
    <p:sldId id="385" r:id="rId15"/>
    <p:sldId id="573" r:id="rId16"/>
    <p:sldId id="572" r:id="rId17"/>
    <p:sldId id="409" r:id="rId18"/>
    <p:sldId id="411" r:id="rId19"/>
    <p:sldId id="412" r:id="rId20"/>
    <p:sldId id="410" r:id="rId21"/>
    <p:sldId id="415"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F9A"/>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3" autoAdjust="0"/>
    <p:restoredTop sz="94620" autoAdjust="0"/>
  </p:normalViewPr>
  <p:slideViewPr>
    <p:cSldViewPr snapToGrid="0">
      <p:cViewPr varScale="1">
        <p:scale>
          <a:sx n="92" d="100"/>
          <a:sy n="92" d="100"/>
        </p:scale>
        <p:origin x="96" y="3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B3B89-FB38-4064-84B4-DAA56663D9F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61A6E4A-C990-4040-B53B-56F658C32C70}">
      <dgm:prSet phldrT="[Text]"/>
      <dgm:spPr/>
      <dgm:t>
        <a:bodyPr/>
        <a:lstStyle/>
        <a:p>
          <a:r>
            <a:rPr lang="en-US" dirty="0"/>
            <a:t>INSTITUTION REVIEW</a:t>
          </a:r>
        </a:p>
      </dgm:t>
    </dgm:pt>
    <dgm:pt modelId="{5AD8D369-3D2A-4DB2-8BEF-93596CBCA995}" type="parTrans" cxnId="{290287B4-7310-4257-9E81-1FA6785DBAB3}">
      <dgm:prSet/>
      <dgm:spPr/>
      <dgm:t>
        <a:bodyPr/>
        <a:lstStyle/>
        <a:p>
          <a:endParaRPr lang="en-US"/>
        </a:p>
      </dgm:t>
    </dgm:pt>
    <dgm:pt modelId="{39D46333-A2A8-409C-97FD-F7553DA8930F}" type="sibTrans" cxnId="{290287B4-7310-4257-9E81-1FA6785DBAB3}">
      <dgm:prSet/>
      <dgm:spPr/>
      <dgm:t>
        <a:bodyPr/>
        <a:lstStyle/>
        <a:p>
          <a:endParaRPr lang="en-US"/>
        </a:p>
      </dgm:t>
    </dgm:pt>
    <dgm:pt modelId="{6928F255-9EDB-4EBF-A6D0-B56142E418A3}">
      <dgm:prSet phldrT="[Text]"/>
      <dgm:spPr/>
      <dgm:t>
        <a:bodyPr/>
        <a:lstStyle/>
        <a:p>
          <a:r>
            <a:rPr lang="en-US" dirty="0"/>
            <a:t>FACULTY REVIEW</a:t>
          </a:r>
        </a:p>
      </dgm:t>
    </dgm:pt>
    <dgm:pt modelId="{6BB65826-990A-4758-8D2D-DD8D9ECCA403}" type="parTrans" cxnId="{331808DE-EEB1-4CF1-B2F0-7AB87E86E7D8}">
      <dgm:prSet/>
      <dgm:spPr/>
      <dgm:t>
        <a:bodyPr/>
        <a:lstStyle/>
        <a:p>
          <a:endParaRPr lang="en-US"/>
        </a:p>
      </dgm:t>
    </dgm:pt>
    <dgm:pt modelId="{13F47F4E-8AB1-4118-BF0D-BF20ECC856DA}" type="sibTrans" cxnId="{331808DE-EEB1-4CF1-B2F0-7AB87E86E7D8}">
      <dgm:prSet/>
      <dgm:spPr/>
      <dgm:t>
        <a:bodyPr/>
        <a:lstStyle/>
        <a:p>
          <a:endParaRPr lang="en-US"/>
        </a:p>
      </dgm:t>
    </dgm:pt>
    <dgm:pt modelId="{46DE12B8-EE3D-4E9D-89C8-D05E423F196E}">
      <dgm:prSet phldrT="[Text]"/>
      <dgm:spPr/>
      <dgm:t>
        <a:bodyPr/>
        <a:lstStyle/>
        <a:p>
          <a:r>
            <a:rPr lang="en-US" dirty="0"/>
            <a:t>INSTITUTION 2</a:t>
          </a:r>
          <a:r>
            <a:rPr lang="en-US" baseline="30000" dirty="0"/>
            <a:t>ND</a:t>
          </a:r>
          <a:r>
            <a:rPr lang="en-US" dirty="0"/>
            <a:t> REVIEW</a:t>
          </a:r>
        </a:p>
      </dgm:t>
    </dgm:pt>
    <dgm:pt modelId="{C21290B3-6DF6-4F39-9E51-F43E121C2459}" type="parTrans" cxnId="{875A6E51-E19A-4D9A-A9C5-8DB21BD420B0}">
      <dgm:prSet/>
      <dgm:spPr/>
      <dgm:t>
        <a:bodyPr/>
        <a:lstStyle/>
        <a:p>
          <a:endParaRPr lang="en-US"/>
        </a:p>
      </dgm:t>
    </dgm:pt>
    <dgm:pt modelId="{308E7B5B-15B3-487C-A53D-63AADB04B731}" type="sibTrans" cxnId="{875A6E51-E19A-4D9A-A9C5-8DB21BD420B0}">
      <dgm:prSet/>
      <dgm:spPr/>
      <dgm:t>
        <a:bodyPr/>
        <a:lstStyle/>
        <a:p>
          <a:endParaRPr lang="en-US"/>
        </a:p>
      </dgm:t>
    </dgm:pt>
    <dgm:pt modelId="{C44A3DEC-06E8-4CEF-B6F8-D4D03141BDA0}">
      <dgm:prSet phldrT="[Text]"/>
      <dgm:spPr/>
      <dgm:t>
        <a:bodyPr/>
        <a:lstStyle/>
        <a:p>
          <a:r>
            <a:rPr lang="en-US" dirty="0"/>
            <a:t>COI APPROVAL</a:t>
          </a:r>
        </a:p>
      </dgm:t>
    </dgm:pt>
    <dgm:pt modelId="{7C0CEDE1-45A0-42E7-9479-17DCF84E87B9}" type="parTrans" cxnId="{FD99E08C-3503-4F0F-AE31-EC8E495090C9}">
      <dgm:prSet/>
      <dgm:spPr/>
      <dgm:t>
        <a:bodyPr/>
        <a:lstStyle/>
        <a:p>
          <a:endParaRPr lang="en-US"/>
        </a:p>
      </dgm:t>
    </dgm:pt>
    <dgm:pt modelId="{C91FE17E-AF1D-4264-9282-E2432DD3DEAA}" type="sibTrans" cxnId="{FD99E08C-3503-4F0F-AE31-EC8E495090C9}">
      <dgm:prSet/>
      <dgm:spPr/>
      <dgm:t>
        <a:bodyPr/>
        <a:lstStyle/>
        <a:p>
          <a:endParaRPr lang="en-US"/>
        </a:p>
      </dgm:t>
    </dgm:pt>
    <dgm:pt modelId="{745733DF-264C-4B21-A828-A685F8A715FE}">
      <dgm:prSet phldrT="[Text]"/>
      <dgm:spPr/>
      <dgm:t>
        <a:bodyPr/>
        <a:lstStyle/>
        <a:p>
          <a:r>
            <a:rPr lang="en-US" dirty="0"/>
            <a:t>STATE REGENTS APPROVAL</a:t>
          </a:r>
        </a:p>
      </dgm:t>
    </dgm:pt>
    <dgm:pt modelId="{7836EF46-E250-48C8-910C-A1AFC9DC4A53}" type="parTrans" cxnId="{60B403DB-1DC3-493B-A3F6-F489E166895F}">
      <dgm:prSet/>
      <dgm:spPr/>
      <dgm:t>
        <a:bodyPr/>
        <a:lstStyle/>
        <a:p>
          <a:endParaRPr lang="en-US"/>
        </a:p>
      </dgm:t>
    </dgm:pt>
    <dgm:pt modelId="{521B277A-6A18-41CB-BADE-85C1A5015951}" type="sibTrans" cxnId="{60B403DB-1DC3-493B-A3F6-F489E166895F}">
      <dgm:prSet/>
      <dgm:spPr/>
      <dgm:t>
        <a:bodyPr/>
        <a:lstStyle/>
        <a:p>
          <a:endParaRPr lang="en-US"/>
        </a:p>
      </dgm:t>
    </dgm:pt>
    <dgm:pt modelId="{238E2254-8F58-4093-9794-A95552464A46}">
      <dgm:prSet phldrT="[Text]"/>
      <dgm:spPr/>
      <dgm:t>
        <a:bodyPr/>
        <a:lstStyle/>
        <a:p>
          <a:r>
            <a:rPr lang="en-US" dirty="0"/>
            <a:t>MATRIX POSTED ONLINE</a:t>
          </a:r>
        </a:p>
      </dgm:t>
    </dgm:pt>
    <dgm:pt modelId="{ACCD2FFC-BC28-49E3-BE72-C3C04CC89ABE}" type="parTrans" cxnId="{7101DE7A-985C-4A06-8D4B-AB116D48A9DA}">
      <dgm:prSet/>
      <dgm:spPr/>
      <dgm:t>
        <a:bodyPr/>
        <a:lstStyle/>
        <a:p>
          <a:endParaRPr lang="en-US"/>
        </a:p>
      </dgm:t>
    </dgm:pt>
    <dgm:pt modelId="{FAC0A273-F90A-46C1-8FE7-5BF286D99B4D}" type="sibTrans" cxnId="{7101DE7A-985C-4A06-8D4B-AB116D48A9DA}">
      <dgm:prSet/>
      <dgm:spPr/>
      <dgm:t>
        <a:bodyPr/>
        <a:lstStyle/>
        <a:p>
          <a:endParaRPr lang="en-US"/>
        </a:p>
      </dgm:t>
    </dgm:pt>
    <dgm:pt modelId="{33C688F5-2478-4197-AF09-70723DD51F8D}" type="pres">
      <dgm:prSet presAssocID="{948B3B89-FB38-4064-84B4-DAA56663D9F0}" presName="Name0" presStyleCnt="0">
        <dgm:presLayoutVars>
          <dgm:dir/>
          <dgm:animLvl val="lvl"/>
          <dgm:resizeHandles val="exact"/>
        </dgm:presLayoutVars>
      </dgm:prSet>
      <dgm:spPr/>
    </dgm:pt>
    <dgm:pt modelId="{324B574A-3608-4EA1-97B0-95EFE7C35D6C}" type="pres">
      <dgm:prSet presAssocID="{761A6E4A-C990-4040-B53B-56F658C32C70}" presName="parTxOnly" presStyleLbl="node1" presStyleIdx="0" presStyleCnt="6">
        <dgm:presLayoutVars>
          <dgm:chMax val="0"/>
          <dgm:chPref val="0"/>
          <dgm:bulletEnabled val="1"/>
        </dgm:presLayoutVars>
      </dgm:prSet>
      <dgm:spPr/>
    </dgm:pt>
    <dgm:pt modelId="{7D8B3D99-71BD-4706-A1C0-3E56DEEAF651}" type="pres">
      <dgm:prSet presAssocID="{39D46333-A2A8-409C-97FD-F7553DA8930F}" presName="parTxOnlySpace" presStyleCnt="0"/>
      <dgm:spPr/>
    </dgm:pt>
    <dgm:pt modelId="{7258F61D-056B-4679-B9F6-C171878C5B38}" type="pres">
      <dgm:prSet presAssocID="{6928F255-9EDB-4EBF-A6D0-B56142E418A3}" presName="parTxOnly" presStyleLbl="node1" presStyleIdx="1" presStyleCnt="6">
        <dgm:presLayoutVars>
          <dgm:chMax val="0"/>
          <dgm:chPref val="0"/>
          <dgm:bulletEnabled val="1"/>
        </dgm:presLayoutVars>
      </dgm:prSet>
      <dgm:spPr/>
    </dgm:pt>
    <dgm:pt modelId="{CE4F5078-D26C-4BF5-9C78-276581681A85}" type="pres">
      <dgm:prSet presAssocID="{13F47F4E-8AB1-4118-BF0D-BF20ECC856DA}" presName="parTxOnlySpace" presStyleCnt="0"/>
      <dgm:spPr/>
    </dgm:pt>
    <dgm:pt modelId="{05BF2AE5-146C-47EE-90F7-A675761E52F7}" type="pres">
      <dgm:prSet presAssocID="{46DE12B8-EE3D-4E9D-89C8-D05E423F196E}" presName="parTxOnly" presStyleLbl="node1" presStyleIdx="2" presStyleCnt="6">
        <dgm:presLayoutVars>
          <dgm:chMax val="0"/>
          <dgm:chPref val="0"/>
          <dgm:bulletEnabled val="1"/>
        </dgm:presLayoutVars>
      </dgm:prSet>
      <dgm:spPr/>
    </dgm:pt>
    <dgm:pt modelId="{32826F97-66A1-41A4-BF61-F13CD2EFA57C}" type="pres">
      <dgm:prSet presAssocID="{308E7B5B-15B3-487C-A53D-63AADB04B731}" presName="parTxOnlySpace" presStyleCnt="0"/>
      <dgm:spPr/>
    </dgm:pt>
    <dgm:pt modelId="{439B1549-9A9F-4E18-B91A-169E832D5CF7}" type="pres">
      <dgm:prSet presAssocID="{C44A3DEC-06E8-4CEF-B6F8-D4D03141BDA0}" presName="parTxOnly" presStyleLbl="node1" presStyleIdx="3" presStyleCnt="6">
        <dgm:presLayoutVars>
          <dgm:chMax val="0"/>
          <dgm:chPref val="0"/>
          <dgm:bulletEnabled val="1"/>
        </dgm:presLayoutVars>
      </dgm:prSet>
      <dgm:spPr/>
    </dgm:pt>
    <dgm:pt modelId="{31ED54A4-2076-4223-958A-5CE8A3F13450}" type="pres">
      <dgm:prSet presAssocID="{C91FE17E-AF1D-4264-9282-E2432DD3DEAA}" presName="parTxOnlySpace" presStyleCnt="0"/>
      <dgm:spPr/>
    </dgm:pt>
    <dgm:pt modelId="{F5AC266E-DA1D-4CEF-9177-C09CF469BA2D}" type="pres">
      <dgm:prSet presAssocID="{745733DF-264C-4B21-A828-A685F8A715FE}" presName="parTxOnly" presStyleLbl="node1" presStyleIdx="4" presStyleCnt="6">
        <dgm:presLayoutVars>
          <dgm:chMax val="0"/>
          <dgm:chPref val="0"/>
          <dgm:bulletEnabled val="1"/>
        </dgm:presLayoutVars>
      </dgm:prSet>
      <dgm:spPr/>
    </dgm:pt>
    <dgm:pt modelId="{9ADE38FB-734F-4FB9-B8D7-5C09E6761EAD}" type="pres">
      <dgm:prSet presAssocID="{521B277A-6A18-41CB-BADE-85C1A5015951}" presName="parTxOnlySpace" presStyleCnt="0"/>
      <dgm:spPr/>
    </dgm:pt>
    <dgm:pt modelId="{A12F403E-AB71-48FF-89D6-1C721B4E5D33}" type="pres">
      <dgm:prSet presAssocID="{238E2254-8F58-4093-9794-A95552464A46}" presName="parTxOnly" presStyleLbl="node1" presStyleIdx="5" presStyleCnt="6">
        <dgm:presLayoutVars>
          <dgm:chMax val="0"/>
          <dgm:chPref val="0"/>
          <dgm:bulletEnabled val="1"/>
        </dgm:presLayoutVars>
      </dgm:prSet>
      <dgm:spPr/>
    </dgm:pt>
  </dgm:ptLst>
  <dgm:cxnLst>
    <dgm:cxn modelId="{E12B9112-E60F-465D-B448-743CE2E15ABA}" type="presOf" srcId="{761A6E4A-C990-4040-B53B-56F658C32C70}" destId="{324B574A-3608-4EA1-97B0-95EFE7C35D6C}" srcOrd="0" destOrd="0" presId="urn:microsoft.com/office/officeart/2005/8/layout/chevron1"/>
    <dgm:cxn modelId="{3627415D-589A-41A1-974D-E2410661F1E1}" type="presOf" srcId="{948B3B89-FB38-4064-84B4-DAA56663D9F0}" destId="{33C688F5-2478-4197-AF09-70723DD51F8D}" srcOrd="0" destOrd="0" presId="urn:microsoft.com/office/officeart/2005/8/layout/chevron1"/>
    <dgm:cxn modelId="{875A6E51-E19A-4D9A-A9C5-8DB21BD420B0}" srcId="{948B3B89-FB38-4064-84B4-DAA56663D9F0}" destId="{46DE12B8-EE3D-4E9D-89C8-D05E423F196E}" srcOrd="2" destOrd="0" parTransId="{C21290B3-6DF6-4F39-9E51-F43E121C2459}" sibTransId="{308E7B5B-15B3-487C-A53D-63AADB04B731}"/>
    <dgm:cxn modelId="{7101DE7A-985C-4A06-8D4B-AB116D48A9DA}" srcId="{948B3B89-FB38-4064-84B4-DAA56663D9F0}" destId="{238E2254-8F58-4093-9794-A95552464A46}" srcOrd="5" destOrd="0" parTransId="{ACCD2FFC-BC28-49E3-BE72-C3C04CC89ABE}" sibTransId="{FAC0A273-F90A-46C1-8FE7-5BF286D99B4D}"/>
    <dgm:cxn modelId="{6E49D282-8F16-41D8-A891-3B493BDBDDA7}" type="presOf" srcId="{6928F255-9EDB-4EBF-A6D0-B56142E418A3}" destId="{7258F61D-056B-4679-B9F6-C171878C5B38}" srcOrd="0" destOrd="0" presId="urn:microsoft.com/office/officeart/2005/8/layout/chevron1"/>
    <dgm:cxn modelId="{FD99E08C-3503-4F0F-AE31-EC8E495090C9}" srcId="{948B3B89-FB38-4064-84B4-DAA56663D9F0}" destId="{C44A3DEC-06E8-4CEF-B6F8-D4D03141BDA0}" srcOrd="3" destOrd="0" parTransId="{7C0CEDE1-45A0-42E7-9479-17DCF84E87B9}" sibTransId="{C91FE17E-AF1D-4264-9282-E2432DD3DEAA}"/>
    <dgm:cxn modelId="{AE603198-B845-499F-8EFA-2D062912C3D4}" type="presOf" srcId="{C44A3DEC-06E8-4CEF-B6F8-D4D03141BDA0}" destId="{439B1549-9A9F-4E18-B91A-169E832D5CF7}" srcOrd="0" destOrd="0" presId="urn:microsoft.com/office/officeart/2005/8/layout/chevron1"/>
    <dgm:cxn modelId="{290287B4-7310-4257-9E81-1FA6785DBAB3}" srcId="{948B3B89-FB38-4064-84B4-DAA56663D9F0}" destId="{761A6E4A-C990-4040-B53B-56F658C32C70}" srcOrd="0" destOrd="0" parTransId="{5AD8D369-3D2A-4DB2-8BEF-93596CBCA995}" sibTransId="{39D46333-A2A8-409C-97FD-F7553DA8930F}"/>
    <dgm:cxn modelId="{0DCAC8BB-7395-4267-BE4E-E355A2788B07}" type="presOf" srcId="{238E2254-8F58-4093-9794-A95552464A46}" destId="{A12F403E-AB71-48FF-89D6-1C721B4E5D33}" srcOrd="0" destOrd="0" presId="urn:microsoft.com/office/officeart/2005/8/layout/chevron1"/>
    <dgm:cxn modelId="{60B403DB-1DC3-493B-A3F6-F489E166895F}" srcId="{948B3B89-FB38-4064-84B4-DAA56663D9F0}" destId="{745733DF-264C-4B21-A828-A685F8A715FE}" srcOrd="4" destOrd="0" parTransId="{7836EF46-E250-48C8-910C-A1AFC9DC4A53}" sibTransId="{521B277A-6A18-41CB-BADE-85C1A5015951}"/>
    <dgm:cxn modelId="{DAE3CADC-EB1E-454D-B526-BDC42F70ECD5}" type="presOf" srcId="{745733DF-264C-4B21-A828-A685F8A715FE}" destId="{F5AC266E-DA1D-4CEF-9177-C09CF469BA2D}" srcOrd="0" destOrd="0" presId="urn:microsoft.com/office/officeart/2005/8/layout/chevron1"/>
    <dgm:cxn modelId="{331808DE-EEB1-4CF1-B2F0-7AB87E86E7D8}" srcId="{948B3B89-FB38-4064-84B4-DAA56663D9F0}" destId="{6928F255-9EDB-4EBF-A6D0-B56142E418A3}" srcOrd="1" destOrd="0" parTransId="{6BB65826-990A-4758-8D2D-DD8D9ECCA403}" sibTransId="{13F47F4E-8AB1-4118-BF0D-BF20ECC856DA}"/>
    <dgm:cxn modelId="{24450EEB-A1B9-46E5-B3AF-43E86DBBCE6B}" type="presOf" srcId="{46DE12B8-EE3D-4E9D-89C8-D05E423F196E}" destId="{05BF2AE5-146C-47EE-90F7-A675761E52F7}" srcOrd="0" destOrd="0" presId="urn:microsoft.com/office/officeart/2005/8/layout/chevron1"/>
    <dgm:cxn modelId="{9AF21DEF-F5B7-43C8-8FF1-E72B5E325C84}" type="presParOf" srcId="{33C688F5-2478-4197-AF09-70723DD51F8D}" destId="{324B574A-3608-4EA1-97B0-95EFE7C35D6C}" srcOrd="0" destOrd="0" presId="urn:microsoft.com/office/officeart/2005/8/layout/chevron1"/>
    <dgm:cxn modelId="{EB51B887-9EF8-489E-9639-D53AA32857F8}" type="presParOf" srcId="{33C688F5-2478-4197-AF09-70723DD51F8D}" destId="{7D8B3D99-71BD-4706-A1C0-3E56DEEAF651}" srcOrd="1" destOrd="0" presId="urn:microsoft.com/office/officeart/2005/8/layout/chevron1"/>
    <dgm:cxn modelId="{2361C46B-1883-4432-89CE-C14EA00AB263}" type="presParOf" srcId="{33C688F5-2478-4197-AF09-70723DD51F8D}" destId="{7258F61D-056B-4679-B9F6-C171878C5B38}" srcOrd="2" destOrd="0" presId="urn:microsoft.com/office/officeart/2005/8/layout/chevron1"/>
    <dgm:cxn modelId="{0B969AB3-594E-40AB-AD7B-5FAD9CEF21DA}" type="presParOf" srcId="{33C688F5-2478-4197-AF09-70723DD51F8D}" destId="{CE4F5078-D26C-4BF5-9C78-276581681A85}" srcOrd="3" destOrd="0" presId="urn:microsoft.com/office/officeart/2005/8/layout/chevron1"/>
    <dgm:cxn modelId="{25A785CF-1769-4572-81B2-0C6FA5FB4043}" type="presParOf" srcId="{33C688F5-2478-4197-AF09-70723DD51F8D}" destId="{05BF2AE5-146C-47EE-90F7-A675761E52F7}" srcOrd="4" destOrd="0" presId="urn:microsoft.com/office/officeart/2005/8/layout/chevron1"/>
    <dgm:cxn modelId="{B5872048-68C5-4607-B964-FF910E52DFF7}" type="presParOf" srcId="{33C688F5-2478-4197-AF09-70723DD51F8D}" destId="{32826F97-66A1-41A4-BF61-F13CD2EFA57C}" srcOrd="5" destOrd="0" presId="urn:microsoft.com/office/officeart/2005/8/layout/chevron1"/>
    <dgm:cxn modelId="{03AF2EB9-1734-46CC-A722-F880FD65697A}" type="presParOf" srcId="{33C688F5-2478-4197-AF09-70723DD51F8D}" destId="{439B1549-9A9F-4E18-B91A-169E832D5CF7}" srcOrd="6" destOrd="0" presId="urn:microsoft.com/office/officeart/2005/8/layout/chevron1"/>
    <dgm:cxn modelId="{A16208A8-78A6-4040-8455-4996D6EBDC5D}" type="presParOf" srcId="{33C688F5-2478-4197-AF09-70723DD51F8D}" destId="{31ED54A4-2076-4223-958A-5CE8A3F13450}" srcOrd="7" destOrd="0" presId="urn:microsoft.com/office/officeart/2005/8/layout/chevron1"/>
    <dgm:cxn modelId="{B3E7A554-6517-4483-9B72-DFE6EC3B9E26}" type="presParOf" srcId="{33C688F5-2478-4197-AF09-70723DD51F8D}" destId="{F5AC266E-DA1D-4CEF-9177-C09CF469BA2D}" srcOrd="8" destOrd="0" presId="urn:microsoft.com/office/officeart/2005/8/layout/chevron1"/>
    <dgm:cxn modelId="{A88F666E-470A-4E88-BC82-7EBDC8F846A8}" type="presParOf" srcId="{33C688F5-2478-4197-AF09-70723DD51F8D}" destId="{9ADE38FB-734F-4FB9-B8D7-5C09E6761EAD}" srcOrd="9" destOrd="0" presId="urn:microsoft.com/office/officeart/2005/8/layout/chevron1"/>
    <dgm:cxn modelId="{788A67C5-88DD-44C5-97D5-15D437069158}" type="presParOf" srcId="{33C688F5-2478-4197-AF09-70723DD51F8D}" destId="{A12F403E-AB71-48FF-89D6-1C721B4E5D33}"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B574A-3608-4EA1-97B0-95EFE7C35D6C}">
      <dsp:nvSpPr>
        <dsp:cNvPr id="0" name=""/>
        <dsp:cNvSpPr/>
      </dsp:nvSpPr>
      <dsp:spPr>
        <a:xfrm>
          <a:off x="5828" y="2892566"/>
          <a:ext cx="2168341" cy="8673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INSTITUTION REVIEW</a:t>
          </a:r>
        </a:p>
      </dsp:txBody>
      <dsp:txXfrm>
        <a:off x="439496" y="2892566"/>
        <a:ext cx="1301005" cy="867336"/>
      </dsp:txXfrm>
    </dsp:sp>
    <dsp:sp modelId="{7258F61D-056B-4679-B9F6-C171878C5B38}">
      <dsp:nvSpPr>
        <dsp:cNvPr id="0" name=""/>
        <dsp:cNvSpPr/>
      </dsp:nvSpPr>
      <dsp:spPr>
        <a:xfrm>
          <a:off x="1957335" y="2892566"/>
          <a:ext cx="2168341" cy="8673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FACULTY REVIEW</a:t>
          </a:r>
        </a:p>
      </dsp:txBody>
      <dsp:txXfrm>
        <a:off x="2391003" y="2892566"/>
        <a:ext cx="1301005" cy="867336"/>
      </dsp:txXfrm>
    </dsp:sp>
    <dsp:sp modelId="{05BF2AE5-146C-47EE-90F7-A675761E52F7}">
      <dsp:nvSpPr>
        <dsp:cNvPr id="0" name=""/>
        <dsp:cNvSpPr/>
      </dsp:nvSpPr>
      <dsp:spPr>
        <a:xfrm>
          <a:off x="3908842" y="2892566"/>
          <a:ext cx="2168341" cy="8673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INSTITUTION 2</a:t>
          </a:r>
          <a:r>
            <a:rPr lang="en-US" sz="1600" kern="1200" baseline="30000" dirty="0"/>
            <a:t>ND</a:t>
          </a:r>
          <a:r>
            <a:rPr lang="en-US" sz="1600" kern="1200" dirty="0"/>
            <a:t> REVIEW</a:t>
          </a:r>
        </a:p>
      </dsp:txBody>
      <dsp:txXfrm>
        <a:off x="4342510" y="2892566"/>
        <a:ext cx="1301005" cy="867336"/>
      </dsp:txXfrm>
    </dsp:sp>
    <dsp:sp modelId="{439B1549-9A9F-4E18-B91A-169E832D5CF7}">
      <dsp:nvSpPr>
        <dsp:cNvPr id="0" name=""/>
        <dsp:cNvSpPr/>
      </dsp:nvSpPr>
      <dsp:spPr>
        <a:xfrm>
          <a:off x="5860349" y="2892566"/>
          <a:ext cx="2168341" cy="8673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COI APPROVAL</a:t>
          </a:r>
        </a:p>
      </dsp:txBody>
      <dsp:txXfrm>
        <a:off x="6294017" y="2892566"/>
        <a:ext cx="1301005" cy="867336"/>
      </dsp:txXfrm>
    </dsp:sp>
    <dsp:sp modelId="{F5AC266E-DA1D-4CEF-9177-C09CF469BA2D}">
      <dsp:nvSpPr>
        <dsp:cNvPr id="0" name=""/>
        <dsp:cNvSpPr/>
      </dsp:nvSpPr>
      <dsp:spPr>
        <a:xfrm>
          <a:off x="7811856" y="2892566"/>
          <a:ext cx="2168341" cy="8673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STATE REGENTS APPROVAL</a:t>
          </a:r>
        </a:p>
      </dsp:txBody>
      <dsp:txXfrm>
        <a:off x="8245524" y="2892566"/>
        <a:ext cx="1301005" cy="867336"/>
      </dsp:txXfrm>
    </dsp:sp>
    <dsp:sp modelId="{A12F403E-AB71-48FF-89D6-1C721B4E5D33}">
      <dsp:nvSpPr>
        <dsp:cNvPr id="0" name=""/>
        <dsp:cNvSpPr/>
      </dsp:nvSpPr>
      <dsp:spPr>
        <a:xfrm>
          <a:off x="9763363" y="2892566"/>
          <a:ext cx="2168341" cy="86733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MATRIX POSTED ONLINE</a:t>
          </a:r>
        </a:p>
      </dsp:txBody>
      <dsp:txXfrm>
        <a:off x="10197031" y="2892566"/>
        <a:ext cx="1301005" cy="8673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10/7/2023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317500"/>
            <a:r>
              <a:rPr lang="en-US" dirty="0"/>
              <a:t>AVP Round I, Faculty Round, AVP Round II.</a:t>
            </a:r>
          </a:p>
          <a:p>
            <a:r>
              <a:rPr lang="en-US" dirty="0"/>
              <a:t>Common Course Descriptions must match by 75%.</a:t>
            </a:r>
          </a:p>
          <a:p>
            <a:r>
              <a:rPr lang="en-US" dirty="0"/>
              <a:t>Student Learning Outcomes must match by 100% (developed at a minimum).</a:t>
            </a:r>
          </a:p>
        </p:txBody>
      </p:sp>
    </p:spTree>
    <p:extLst>
      <p:ext uri="{BB962C8B-B14F-4D97-AF65-F5344CB8AC3E}">
        <p14:creationId xmlns:p14="http://schemas.microsoft.com/office/powerpoint/2010/main" val="137463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6f9e470d_0_1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6f9e470d_0_12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50590-9F9A-443B-9295-A3931D8194B1}" type="datetime1">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9476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183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1DEE0-34E5-4E0F-BEC1-4B8835F82CD1}" type="datetime1">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2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1" name="Google Shape;41;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42" name="Google Shape;42;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44592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
        <p:cNvGrpSpPr/>
        <p:nvPr/>
      </p:nvGrpSpPr>
      <p:grpSpPr>
        <a:xfrm>
          <a:off x="0" y="0"/>
          <a:ext cx="0" cy="0"/>
          <a:chOff x="0" y="0"/>
          <a:chExt cx="0" cy="0"/>
        </a:xfrm>
      </p:grpSpPr>
      <p:sp>
        <p:nvSpPr>
          <p:cNvPr id="60" name="Google Shape;60;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61" name="Google Shape;61;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3" name="Google Shape;63;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4" name="Google Shape;6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147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862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78BFACF8-E63D-4673-A128-83547867BB7A}" type="datetime1">
              <a:rPr lang="en-US" smtClean="0"/>
              <a:t>10/7/2023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67679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283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980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483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10/7/2023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135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46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10/7/2023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2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9359126-4846-4E88-BDD9-5585CC877E47}" type="datetime1">
              <a:rPr lang="en-US" smtClean="0"/>
              <a:t>10/7/2023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154935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hf sldNum="0" hdr="0" ftr="0" dt="0"/>
  <p:txStyles>
    <p:titleStyle>
      <a:lvl1pPr algn="l" defTabSz="914400" rtl="0" eaLnBrk="1" latinLnBrk="0" hangingPunct="1">
        <a:lnSpc>
          <a:spcPct val="90000"/>
        </a:lnSpc>
        <a:spcBef>
          <a:spcPct val="0"/>
        </a:spcBef>
        <a:buNone/>
        <a:defRPr sz="4800" b="1" kern="1200" cap="none"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6.svg"/><Relationship Id="rId5" Type="http://schemas.openxmlformats.org/officeDocument/2006/relationships/diagramColors" Target="../diagrams/colors1.xml"/><Relationship Id="rId10" Type="http://schemas.openxmlformats.org/officeDocument/2006/relationships/image" Target="../media/image15.png"/><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1nDYLnVGKFZBin-RXGDXZzM7opAWZjcdTzvArur7Zkt8/edit"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mailto:aicenhour@osrhe.edu" TargetMode="Externa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okhighered.org/transfer-students/course-transfer.s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ference cover slide">
            <a:extLst>
              <a:ext uri="{FF2B5EF4-FFF2-40B4-BE49-F238E27FC236}">
                <a16:creationId xmlns:a16="http://schemas.microsoft.com/office/drawing/2014/main" id="{C529A2C8-AFFB-F6AB-DFE5-84EADB2A0F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304" y="0"/>
            <a:ext cx="12007391" cy="6858000"/>
          </a:xfrm>
          <a:prstGeom prst="rect">
            <a:avLst/>
          </a:prstGeom>
        </p:spPr>
      </p:pic>
    </p:spTree>
    <p:extLst>
      <p:ext uri="{BB962C8B-B14F-4D97-AF65-F5344CB8AC3E}">
        <p14:creationId xmlns:p14="http://schemas.microsoft.com/office/powerpoint/2010/main" val="333862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mple Listing - Criminal Justice Intro to Law Enforcement">
            <a:extLst>
              <a:ext uri="{FF2B5EF4-FFF2-40B4-BE49-F238E27FC236}">
                <a16:creationId xmlns:a16="http://schemas.microsoft.com/office/drawing/2014/main" id="{0439A0D9-4838-4F77-9339-1929DE3D1606}"/>
              </a:ext>
            </a:extLst>
          </p:cNvPr>
          <p:cNvPicPr>
            <a:picLocks noChangeAspect="1"/>
          </p:cNvPicPr>
          <p:nvPr/>
        </p:nvPicPr>
        <p:blipFill>
          <a:blip r:embed="rId2"/>
          <a:stretch>
            <a:fillRect/>
          </a:stretch>
        </p:blipFill>
        <p:spPr>
          <a:xfrm>
            <a:off x="538162" y="1337004"/>
            <a:ext cx="11115675" cy="4391025"/>
          </a:xfrm>
          <a:prstGeom prst="rect">
            <a:avLst/>
          </a:prstGeom>
        </p:spPr>
      </p:pic>
      <p:sp>
        <p:nvSpPr>
          <p:cNvPr id="2" name="Title 1">
            <a:extLst>
              <a:ext uri="{FF2B5EF4-FFF2-40B4-BE49-F238E27FC236}">
                <a16:creationId xmlns:a16="http://schemas.microsoft.com/office/drawing/2014/main" id="{D9488521-5BCA-4CAB-A53A-88B335F8C054}"/>
              </a:ext>
            </a:extLst>
          </p:cNvPr>
          <p:cNvSpPr>
            <a:spLocks noGrp="1"/>
          </p:cNvSpPr>
          <p:nvPr>
            <p:ph type="title"/>
          </p:nvPr>
        </p:nvSpPr>
        <p:spPr>
          <a:xfrm>
            <a:off x="1066800" y="332804"/>
            <a:ext cx="10058400" cy="679934"/>
          </a:xfrm>
        </p:spPr>
        <p:txBody>
          <a:bodyPr>
            <a:normAutofit fontScale="90000"/>
          </a:bodyPr>
          <a:lstStyle/>
          <a:p>
            <a:r>
              <a:rPr lang="en-US" dirty="0">
                <a:latin typeface="+mn-lt"/>
              </a:rPr>
              <a:t>CEP – Criminal Justice (2023-2024)</a:t>
            </a:r>
          </a:p>
        </p:txBody>
      </p:sp>
      <p:sp>
        <p:nvSpPr>
          <p:cNvPr id="4" name="Rectangle 3">
            <a:extLst>
              <a:ext uri="{FF2B5EF4-FFF2-40B4-BE49-F238E27FC236}">
                <a16:creationId xmlns:a16="http://schemas.microsoft.com/office/drawing/2014/main" id="{4AF2C23E-CAFA-40E5-8143-135829A02946}"/>
              </a:ext>
              <a:ext uri="{C183D7F6-B498-43B3-948B-1728B52AA6E4}">
                <adec:decorative xmlns:adec="http://schemas.microsoft.com/office/drawing/2017/decorative" val="1"/>
              </a:ext>
            </a:extLst>
          </p:cNvPr>
          <p:cNvSpPr/>
          <p:nvPr/>
        </p:nvSpPr>
        <p:spPr>
          <a:xfrm>
            <a:off x="681487" y="2104845"/>
            <a:ext cx="10808898" cy="2915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23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CEP cycle">
            <a:extLst>
              <a:ext uri="{FF2B5EF4-FFF2-40B4-BE49-F238E27FC236}">
                <a16:creationId xmlns:a16="http://schemas.microsoft.com/office/drawing/2014/main" id="{35F7431C-4EBC-4A20-B62E-008F3C762175}"/>
              </a:ext>
            </a:extLst>
          </p:cNvPr>
          <p:cNvGraphicFramePr/>
          <p:nvPr>
            <p:extLst>
              <p:ext uri="{D42A27DB-BD31-4B8C-83A1-F6EECF244321}">
                <p14:modId xmlns:p14="http://schemas.microsoft.com/office/powerpoint/2010/main" val="3757701977"/>
              </p:ext>
            </p:extLst>
          </p:nvPr>
        </p:nvGraphicFramePr>
        <p:xfrm>
          <a:off x="137019" y="102765"/>
          <a:ext cx="11937534" cy="6652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F8E3CF0-5152-41FC-9527-2A0D877571AB}"/>
              </a:ext>
            </a:extLst>
          </p:cNvPr>
          <p:cNvSpPr txBox="1"/>
          <p:nvPr/>
        </p:nvSpPr>
        <p:spPr>
          <a:xfrm>
            <a:off x="137019" y="3816217"/>
            <a:ext cx="1744910" cy="353943"/>
          </a:xfrm>
          <a:prstGeom prst="rect">
            <a:avLst/>
          </a:prstGeom>
          <a:noFill/>
          <a:ln>
            <a:noFill/>
          </a:ln>
        </p:spPr>
        <p:txBody>
          <a:bodyPr wrap="square" rtlCol="0">
            <a:spAutoFit/>
          </a:bodyPr>
          <a:lstStyle/>
          <a:p>
            <a:pPr algn="ctr"/>
            <a:r>
              <a:rPr lang="en-US" sz="1700" b="1" dirty="0"/>
              <a:t>MAY - AUG</a:t>
            </a:r>
            <a:endParaRPr lang="en-US" sz="1200" dirty="0"/>
          </a:p>
        </p:txBody>
      </p:sp>
      <p:sp>
        <p:nvSpPr>
          <p:cNvPr id="5" name="TextBox 4">
            <a:extLst>
              <a:ext uri="{FF2B5EF4-FFF2-40B4-BE49-F238E27FC236}">
                <a16:creationId xmlns:a16="http://schemas.microsoft.com/office/drawing/2014/main" id="{4D02D86C-AFFD-475E-B45F-389367D3A7CC}"/>
              </a:ext>
            </a:extLst>
          </p:cNvPr>
          <p:cNvSpPr txBox="1"/>
          <p:nvPr/>
        </p:nvSpPr>
        <p:spPr>
          <a:xfrm>
            <a:off x="2227276" y="3816216"/>
            <a:ext cx="1744910" cy="353943"/>
          </a:xfrm>
          <a:prstGeom prst="rect">
            <a:avLst/>
          </a:prstGeom>
          <a:noFill/>
          <a:ln>
            <a:noFill/>
          </a:ln>
        </p:spPr>
        <p:txBody>
          <a:bodyPr wrap="square" rtlCol="0">
            <a:spAutoFit/>
          </a:bodyPr>
          <a:lstStyle/>
          <a:p>
            <a:pPr algn="ctr"/>
            <a:r>
              <a:rPr lang="en-US" sz="1700" b="1" dirty="0"/>
              <a:t>SEPT</a:t>
            </a:r>
            <a:endParaRPr lang="en-US" sz="1200" dirty="0"/>
          </a:p>
        </p:txBody>
      </p:sp>
      <p:sp>
        <p:nvSpPr>
          <p:cNvPr id="7" name="TextBox 6">
            <a:extLst>
              <a:ext uri="{FF2B5EF4-FFF2-40B4-BE49-F238E27FC236}">
                <a16:creationId xmlns:a16="http://schemas.microsoft.com/office/drawing/2014/main" id="{7F452293-3BEB-498B-9FB0-BE62EB5F660E}"/>
              </a:ext>
            </a:extLst>
          </p:cNvPr>
          <p:cNvSpPr txBox="1"/>
          <p:nvPr/>
        </p:nvSpPr>
        <p:spPr>
          <a:xfrm>
            <a:off x="4005743" y="3816217"/>
            <a:ext cx="1744910" cy="353943"/>
          </a:xfrm>
          <a:prstGeom prst="rect">
            <a:avLst/>
          </a:prstGeom>
          <a:noFill/>
          <a:ln>
            <a:noFill/>
          </a:ln>
        </p:spPr>
        <p:txBody>
          <a:bodyPr wrap="square" rtlCol="0">
            <a:spAutoFit/>
          </a:bodyPr>
          <a:lstStyle/>
          <a:p>
            <a:pPr algn="ctr"/>
            <a:r>
              <a:rPr lang="en-US" sz="1700" b="1" dirty="0"/>
              <a:t>OCT - DEC</a:t>
            </a:r>
            <a:endParaRPr lang="en-US" sz="1200" dirty="0"/>
          </a:p>
        </p:txBody>
      </p:sp>
      <p:sp>
        <p:nvSpPr>
          <p:cNvPr id="8" name="TextBox 7">
            <a:extLst>
              <a:ext uri="{FF2B5EF4-FFF2-40B4-BE49-F238E27FC236}">
                <a16:creationId xmlns:a16="http://schemas.microsoft.com/office/drawing/2014/main" id="{AD446D07-FEED-4D83-8749-E028B180182A}"/>
              </a:ext>
            </a:extLst>
          </p:cNvPr>
          <p:cNvSpPr txBox="1"/>
          <p:nvPr/>
        </p:nvSpPr>
        <p:spPr>
          <a:xfrm>
            <a:off x="6096000" y="3816216"/>
            <a:ext cx="1744910" cy="353943"/>
          </a:xfrm>
          <a:prstGeom prst="rect">
            <a:avLst/>
          </a:prstGeom>
          <a:noFill/>
          <a:ln>
            <a:noFill/>
          </a:ln>
        </p:spPr>
        <p:txBody>
          <a:bodyPr wrap="square" rtlCol="0">
            <a:spAutoFit/>
          </a:bodyPr>
          <a:lstStyle/>
          <a:p>
            <a:pPr algn="ctr"/>
            <a:r>
              <a:rPr lang="en-US" sz="1700" b="1" dirty="0"/>
              <a:t>FEB</a:t>
            </a:r>
            <a:endParaRPr lang="en-US" sz="1200" dirty="0"/>
          </a:p>
        </p:txBody>
      </p:sp>
      <p:sp>
        <p:nvSpPr>
          <p:cNvPr id="9" name="TextBox 8">
            <a:extLst>
              <a:ext uri="{FF2B5EF4-FFF2-40B4-BE49-F238E27FC236}">
                <a16:creationId xmlns:a16="http://schemas.microsoft.com/office/drawing/2014/main" id="{1B8415BF-A4EF-4F96-B4C8-1ABDF0FD1CF6}"/>
              </a:ext>
            </a:extLst>
          </p:cNvPr>
          <p:cNvSpPr txBox="1"/>
          <p:nvPr/>
        </p:nvSpPr>
        <p:spPr>
          <a:xfrm>
            <a:off x="7956956" y="3816216"/>
            <a:ext cx="1744910" cy="353943"/>
          </a:xfrm>
          <a:prstGeom prst="rect">
            <a:avLst/>
          </a:prstGeom>
          <a:noFill/>
          <a:ln>
            <a:noFill/>
          </a:ln>
        </p:spPr>
        <p:txBody>
          <a:bodyPr wrap="square" rtlCol="0">
            <a:spAutoFit/>
          </a:bodyPr>
          <a:lstStyle/>
          <a:p>
            <a:pPr algn="ctr"/>
            <a:r>
              <a:rPr lang="en-US" sz="1700" b="1" dirty="0"/>
              <a:t>MARCH</a:t>
            </a:r>
            <a:endParaRPr lang="en-US" sz="1200" dirty="0"/>
          </a:p>
        </p:txBody>
      </p:sp>
      <p:sp>
        <p:nvSpPr>
          <p:cNvPr id="10" name="TextBox 9">
            <a:extLst>
              <a:ext uri="{FF2B5EF4-FFF2-40B4-BE49-F238E27FC236}">
                <a16:creationId xmlns:a16="http://schemas.microsoft.com/office/drawing/2014/main" id="{241A8614-B0AC-451C-9557-4329E4247B6F}"/>
              </a:ext>
            </a:extLst>
          </p:cNvPr>
          <p:cNvSpPr txBox="1"/>
          <p:nvPr/>
        </p:nvSpPr>
        <p:spPr>
          <a:xfrm>
            <a:off x="10047213" y="3816215"/>
            <a:ext cx="1744910" cy="353943"/>
          </a:xfrm>
          <a:prstGeom prst="rect">
            <a:avLst/>
          </a:prstGeom>
          <a:noFill/>
          <a:ln>
            <a:noFill/>
          </a:ln>
        </p:spPr>
        <p:txBody>
          <a:bodyPr wrap="square" rtlCol="0">
            <a:spAutoFit/>
          </a:bodyPr>
          <a:lstStyle/>
          <a:p>
            <a:pPr algn="ctr"/>
            <a:r>
              <a:rPr lang="en-US" sz="1700" b="1" dirty="0"/>
              <a:t>APRIL</a:t>
            </a:r>
            <a:endParaRPr lang="en-US" sz="1200" dirty="0"/>
          </a:p>
        </p:txBody>
      </p:sp>
      <p:pic>
        <p:nvPicPr>
          <p:cNvPr id="12" name="Graphic 11" descr="Marker">
            <a:extLst>
              <a:ext uri="{FF2B5EF4-FFF2-40B4-BE49-F238E27FC236}">
                <a16:creationId xmlns:a16="http://schemas.microsoft.com/office/drawing/2014/main" id="{B5EB8535-27D4-408F-A16E-E749D45020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0998" y="2113857"/>
            <a:ext cx="914400" cy="914400"/>
          </a:xfrm>
          <a:prstGeom prst="rect">
            <a:avLst/>
          </a:prstGeom>
        </p:spPr>
      </p:pic>
      <p:sp>
        <p:nvSpPr>
          <p:cNvPr id="13" name="TextBox 12">
            <a:extLst>
              <a:ext uri="{FF2B5EF4-FFF2-40B4-BE49-F238E27FC236}">
                <a16:creationId xmlns:a16="http://schemas.microsoft.com/office/drawing/2014/main" id="{72F27247-17EE-4DF5-AC56-034A5B2F9D87}"/>
              </a:ext>
            </a:extLst>
          </p:cNvPr>
          <p:cNvSpPr txBox="1"/>
          <p:nvPr/>
        </p:nvSpPr>
        <p:spPr>
          <a:xfrm>
            <a:off x="4835442" y="1870967"/>
            <a:ext cx="1600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Franklin Gothic Book" panose="020B0503020102020204"/>
                <a:ea typeface="+mn-ea"/>
                <a:cs typeface="+mn-cs"/>
              </a:rPr>
              <a:t>WE ARE HERE</a:t>
            </a:r>
            <a:r>
              <a:rPr kumimoji="0" lang="en-US" sz="1800" b="0" i="0" u="none" strike="noStrike" kern="1200" cap="none" spc="0" normalizeH="0" baseline="0" noProof="0" dirty="0">
                <a:ln>
                  <a:noFill/>
                </a:ln>
                <a:solidFill>
                  <a:schemeClr val="bg1"/>
                </a:solidFill>
                <a:effectLst/>
                <a:uLnTx/>
                <a:uFillTx/>
                <a:latin typeface="Franklin Gothic Book" panose="020B0503020102020204"/>
                <a:ea typeface="+mn-ea"/>
                <a:cs typeface="+mn-cs"/>
              </a:rPr>
              <a:t>!</a:t>
            </a:r>
          </a:p>
        </p:txBody>
      </p:sp>
      <p:sp>
        <p:nvSpPr>
          <p:cNvPr id="14" name="Title 3">
            <a:extLst>
              <a:ext uri="{FF2B5EF4-FFF2-40B4-BE49-F238E27FC236}">
                <a16:creationId xmlns:a16="http://schemas.microsoft.com/office/drawing/2014/main" id="{58AE5FE9-BDB7-498E-824A-773E044AA2C7}"/>
              </a:ext>
            </a:extLst>
          </p:cNvPr>
          <p:cNvSpPr txBox="1">
            <a:spLocks/>
          </p:cNvSpPr>
          <p:nvPr/>
        </p:nvSpPr>
        <p:spPr>
          <a:xfrm>
            <a:off x="734021" y="359684"/>
            <a:ext cx="10723958" cy="1880615"/>
          </a:xfrm>
          <a:prstGeom prst="rect">
            <a:avLst/>
          </a:prstGeom>
        </p:spPr>
        <p:txBody>
          <a:bodyPr>
            <a:normAutofit/>
          </a:bodyPr>
          <a:lstStyle>
            <a:lvl1pPr algn="l" defTabSz="914400" rtl="0" eaLnBrk="1" latinLnBrk="0" hangingPunct="1">
              <a:lnSpc>
                <a:spcPct val="90000"/>
              </a:lnSpc>
              <a:spcBef>
                <a:spcPct val="0"/>
              </a:spcBef>
              <a:buNone/>
              <a:defRPr sz="4800" b="1" kern="1200" cap="none" baseline="0">
                <a:blipFill>
                  <a:blip r:embed="rId9">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7200" b="0" dirty="0">
                <a:solidFill>
                  <a:srgbClr val="5E7F9A"/>
                </a:solidFill>
                <a:latin typeface="Tw Cen MT" panose="020B0602020104020603" pitchFamily="34" charset="0"/>
              </a:rPr>
              <a:t>CEP CYCLE OVERVIEW:</a:t>
            </a:r>
          </a:p>
        </p:txBody>
      </p:sp>
      <p:sp>
        <p:nvSpPr>
          <p:cNvPr id="6" name="Oval 5">
            <a:extLst>
              <a:ext uri="{FF2B5EF4-FFF2-40B4-BE49-F238E27FC236}">
                <a16:creationId xmlns:a16="http://schemas.microsoft.com/office/drawing/2014/main" id="{0C1EF85A-33C2-4B21-8454-DEA2C09F4D54}"/>
              </a:ext>
              <a:ext uri="{C183D7F6-B498-43B3-948B-1728B52AA6E4}">
                <adec:decorative xmlns:adec="http://schemas.microsoft.com/office/drawing/2017/decorative" val="1"/>
              </a:ext>
            </a:extLst>
          </p:cNvPr>
          <p:cNvSpPr/>
          <p:nvPr/>
        </p:nvSpPr>
        <p:spPr>
          <a:xfrm>
            <a:off x="11256259" y="6077053"/>
            <a:ext cx="724618" cy="6454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Arrow circle">
            <a:extLst>
              <a:ext uri="{FF2B5EF4-FFF2-40B4-BE49-F238E27FC236}">
                <a16:creationId xmlns:a16="http://schemas.microsoft.com/office/drawing/2014/main" id="{9FEC6FC1-F749-433E-B3A9-D8B3DC4BCF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34261" y="5427427"/>
            <a:ext cx="1152939" cy="1152939"/>
          </a:xfrm>
          <a:prstGeom prst="rect">
            <a:avLst/>
          </a:prstGeom>
        </p:spPr>
      </p:pic>
    </p:spTree>
    <p:extLst>
      <p:ext uri="{BB962C8B-B14F-4D97-AF65-F5344CB8AC3E}">
        <p14:creationId xmlns:p14="http://schemas.microsoft.com/office/powerpoint/2010/main" val="277595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7B542FC-8ACC-4BB0-9E6C-EB1EDB5A37C0}"/>
              </a:ext>
              <a:ext uri="{C183D7F6-B498-43B3-948B-1728B52AA6E4}">
                <adec:decorative xmlns:adec="http://schemas.microsoft.com/office/drawing/2017/decorative" val="1"/>
              </a:ext>
            </a:extLst>
          </p:cNvPr>
          <p:cNvSpPr/>
          <p:nvPr/>
        </p:nvSpPr>
        <p:spPr>
          <a:xfrm>
            <a:off x="11104775" y="5946365"/>
            <a:ext cx="970961" cy="8295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VP Round I sheet screenshot">
            <a:extLst>
              <a:ext uri="{FF2B5EF4-FFF2-40B4-BE49-F238E27FC236}">
                <a16:creationId xmlns:a16="http://schemas.microsoft.com/office/drawing/2014/main" id="{8179DF49-E21A-4F41-A952-629E6A823A1A}"/>
              </a:ext>
            </a:extLst>
          </p:cNvPr>
          <p:cNvPicPr>
            <a:picLocks noChangeAspect="1"/>
          </p:cNvPicPr>
          <p:nvPr/>
        </p:nvPicPr>
        <p:blipFill>
          <a:blip r:embed="rId2"/>
          <a:stretch>
            <a:fillRect/>
          </a:stretch>
        </p:blipFill>
        <p:spPr>
          <a:xfrm>
            <a:off x="316485" y="305181"/>
            <a:ext cx="11559030" cy="6247638"/>
          </a:xfrm>
          <a:prstGeom prst="rect">
            <a:avLst/>
          </a:prstGeom>
        </p:spPr>
      </p:pic>
      <p:sp>
        <p:nvSpPr>
          <p:cNvPr id="4" name="Title 3"/>
          <p:cNvSpPr>
            <a:spLocks noGrp="1"/>
          </p:cNvSpPr>
          <p:nvPr>
            <p:ph type="title"/>
          </p:nvPr>
        </p:nvSpPr>
        <p:spPr>
          <a:xfrm>
            <a:off x="6177849" y="3824002"/>
            <a:ext cx="4926926" cy="2728817"/>
          </a:xfrm>
        </p:spPr>
        <p:txBody>
          <a:bodyPr>
            <a:noAutofit/>
          </a:bodyPr>
          <a:lstStyle/>
          <a:p>
            <a:pPr algn="ctr"/>
            <a:r>
              <a:rPr lang="en-US" sz="5400" b="0" dirty="0">
                <a:solidFill>
                  <a:schemeClr val="tx1"/>
                </a:solidFill>
                <a:latin typeface="Tw Cen MT" panose="020B0602020104020603" pitchFamily="34" charset="0"/>
              </a:rPr>
              <a:t>ACADEMIC VICE </a:t>
            </a:r>
            <a:br>
              <a:rPr lang="en-US" sz="5400" b="0" dirty="0">
                <a:solidFill>
                  <a:schemeClr val="tx1"/>
                </a:solidFill>
                <a:latin typeface="Tw Cen MT" panose="020B0602020104020603" pitchFamily="34" charset="0"/>
              </a:rPr>
            </a:br>
            <a:r>
              <a:rPr lang="en-US" sz="5400" b="0" dirty="0">
                <a:solidFill>
                  <a:schemeClr val="tx1"/>
                </a:solidFill>
                <a:latin typeface="Tw Cen MT" panose="020B0602020104020603" pitchFamily="34" charset="0"/>
              </a:rPr>
              <a:t>PRESIDENT </a:t>
            </a:r>
            <a:br>
              <a:rPr lang="en-US" sz="5400" b="0" dirty="0">
                <a:solidFill>
                  <a:schemeClr val="tx1"/>
                </a:solidFill>
                <a:latin typeface="Tw Cen MT" panose="020B0602020104020603" pitchFamily="34" charset="0"/>
              </a:rPr>
            </a:br>
            <a:r>
              <a:rPr lang="en-US" sz="5400" b="0" dirty="0">
                <a:solidFill>
                  <a:schemeClr val="tx1"/>
                </a:solidFill>
                <a:latin typeface="Tw Cen MT" panose="020B0602020104020603" pitchFamily="34" charset="0"/>
              </a:rPr>
              <a:t>ROUND I &amp; II</a:t>
            </a:r>
          </a:p>
        </p:txBody>
      </p:sp>
    </p:spTree>
    <p:extLst>
      <p:ext uri="{BB962C8B-B14F-4D97-AF65-F5344CB8AC3E}">
        <p14:creationId xmlns:p14="http://schemas.microsoft.com/office/powerpoint/2010/main" val="391663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874" y="196054"/>
            <a:ext cx="10768252" cy="1402915"/>
          </a:xfrm>
        </p:spPr>
        <p:txBody>
          <a:bodyPr>
            <a:normAutofit/>
          </a:bodyPr>
          <a:lstStyle/>
          <a:p>
            <a:pPr algn="ctr"/>
            <a:r>
              <a:rPr lang="en-US" sz="7200" b="0" dirty="0">
                <a:solidFill>
                  <a:srgbClr val="5E7F9A"/>
                </a:solidFill>
                <a:latin typeface="Tw Cen MT" panose="020B0602020104020603" pitchFamily="34" charset="0"/>
              </a:rPr>
              <a:t>FACULTY ROUND</a:t>
            </a:r>
          </a:p>
        </p:txBody>
      </p:sp>
      <p:sp>
        <p:nvSpPr>
          <p:cNvPr id="6" name="TextBox 5"/>
          <p:cNvSpPr txBox="1"/>
          <p:nvPr/>
        </p:nvSpPr>
        <p:spPr>
          <a:xfrm>
            <a:off x="711874" y="1445013"/>
            <a:ext cx="10768252" cy="2677656"/>
          </a:xfrm>
          <a:prstGeom prst="rect">
            <a:avLst/>
          </a:prstGeom>
          <a:noFill/>
        </p:spPr>
        <p:txBody>
          <a:bodyPr wrap="square" rtlCol="0">
            <a:spAutoFit/>
          </a:bodyPr>
          <a:lstStyle/>
          <a:p>
            <a:pPr marL="914400" lvl="1" indent="-457200">
              <a:buFont typeface="Arial" panose="020B0604020202020204" pitchFamily="34" charset="0"/>
              <a:buChar char="•"/>
            </a:pPr>
            <a:r>
              <a:rPr lang="en-US" sz="3200" dirty="0">
                <a:latin typeface="Tw Cen MT" panose="020B0602020104020603" pitchFamily="34" charset="0"/>
              </a:rPr>
              <a:t>12 Disciplines</a:t>
            </a:r>
          </a:p>
          <a:p>
            <a:pPr marL="914400" lvl="1" indent="-457200">
              <a:buFont typeface="Arial" panose="020B0604020202020204" pitchFamily="34" charset="0"/>
              <a:buChar char="•"/>
            </a:pPr>
            <a:r>
              <a:rPr lang="en-US" sz="3200" dirty="0">
                <a:latin typeface="Tw Cen MT" panose="020B0602020104020603" pitchFamily="34" charset="0"/>
              </a:rPr>
              <a:t>COI Facilitator/Faculty Chair </a:t>
            </a:r>
          </a:p>
          <a:p>
            <a:pPr marL="914400" lvl="1" indent="-457200">
              <a:buFont typeface="Arial" panose="020B0604020202020204" pitchFamily="34" charset="0"/>
              <a:buChar char="•"/>
            </a:pPr>
            <a:r>
              <a:rPr lang="en-US" sz="3200" dirty="0">
                <a:latin typeface="Tw Cen MT" panose="020B0602020104020603" pitchFamily="34" charset="0"/>
              </a:rPr>
              <a:t>Objectives</a:t>
            </a:r>
          </a:p>
          <a:p>
            <a:pPr marL="1371600" lvl="2" indent="-457200">
              <a:buFont typeface="Arial" panose="020B0604020202020204" pitchFamily="34" charset="0"/>
              <a:buChar char="•"/>
            </a:pPr>
            <a:r>
              <a:rPr lang="en-US" sz="2400" dirty="0">
                <a:latin typeface="Tw Cen MT" panose="020B0602020104020603" pitchFamily="34" charset="0"/>
              </a:rPr>
              <a:t>Review current content</a:t>
            </a:r>
          </a:p>
          <a:p>
            <a:pPr marL="1371600" lvl="2" indent="-457200">
              <a:buFont typeface="Arial" panose="020B0604020202020204" pitchFamily="34" charset="0"/>
              <a:buChar char="•"/>
            </a:pPr>
            <a:r>
              <a:rPr lang="en-US" sz="2400" dirty="0">
                <a:latin typeface="Tw Cen MT" panose="020B0602020104020603" pitchFamily="34" charset="0"/>
              </a:rPr>
              <a:t>Develop SLOs</a:t>
            </a:r>
          </a:p>
          <a:p>
            <a:pPr marL="1371600" lvl="2" indent="-457200">
              <a:buFont typeface="Arial" panose="020B0604020202020204" pitchFamily="34" charset="0"/>
              <a:buChar char="•"/>
            </a:pPr>
            <a:r>
              <a:rPr lang="en-US" sz="2400" dirty="0">
                <a:latin typeface="Tw Cen MT" panose="020B0602020104020603" pitchFamily="34" charset="0"/>
              </a:rPr>
              <a:t>Review Syllabi for NEW Course Additions</a:t>
            </a:r>
          </a:p>
        </p:txBody>
      </p:sp>
      <p:sp>
        <p:nvSpPr>
          <p:cNvPr id="5" name="Oval 4">
            <a:extLst>
              <a:ext uri="{FF2B5EF4-FFF2-40B4-BE49-F238E27FC236}">
                <a16:creationId xmlns:a16="http://schemas.microsoft.com/office/drawing/2014/main" id="{67B542FC-8ACC-4BB0-9E6C-EB1EDB5A37C0}"/>
              </a:ext>
              <a:ext uri="{C183D7F6-B498-43B3-948B-1728B52AA6E4}">
                <adec:decorative xmlns:adec="http://schemas.microsoft.com/office/drawing/2017/decorative" val="1"/>
              </a:ext>
            </a:extLst>
          </p:cNvPr>
          <p:cNvSpPr/>
          <p:nvPr/>
        </p:nvSpPr>
        <p:spPr>
          <a:xfrm>
            <a:off x="11104775" y="5946365"/>
            <a:ext cx="970961" cy="8295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BC4F9BC-97B5-4C0C-BEA6-BBB7C53C445B}"/>
              </a:ext>
            </a:extLst>
          </p:cNvPr>
          <p:cNvGraphicFramePr>
            <a:graphicFrameLocks noGrp="1"/>
          </p:cNvGraphicFramePr>
          <p:nvPr>
            <p:extLst>
              <p:ext uri="{D42A27DB-BD31-4B8C-83A1-F6EECF244321}">
                <p14:modId xmlns:p14="http://schemas.microsoft.com/office/powerpoint/2010/main" val="1735354472"/>
              </p:ext>
            </p:extLst>
          </p:nvPr>
        </p:nvGraphicFramePr>
        <p:xfrm>
          <a:off x="1333500" y="4391659"/>
          <a:ext cx="9525000" cy="2109185"/>
        </p:xfrm>
        <a:graphic>
          <a:graphicData uri="http://schemas.openxmlformats.org/drawingml/2006/table">
            <a:tbl>
              <a:tblPr firstRow="1" bandRow="1">
                <a:tableStyleId>{5940675A-B579-460E-94D1-54222C63F5DA}</a:tableStyleId>
              </a:tblPr>
              <a:tblGrid>
                <a:gridCol w="3175000">
                  <a:extLst>
                    <a:ext uri="{9D8B030D-6E8A-4147-A177-3AD203B41FA5}">
                      <a16:colId xmlns:a16="http://schemas.microsoft.com/office/drawing/2014/main" val="3760711725"/>
                    </a:ext>
                  </a:extLst>
                </a:gridCol>
                <a:gridCol w="3175000">
                  <a:extLst>
                    <a:ext uri="{9D8B030D-6E8A-4147-A177-3AD203B41FA5}">
                      <a16:colId xmlns:a16="http://schemas.microsoft.com/office/drawing/2014/main" val="1988702388"/>
                    </a:ext>
                  </a:extLst>
                </a:gridCol>
                <a:gridCol w="3175000">
                  <a:extLst>
                    <a:ext uri="{9D8B030D-6E8A-4147-A177-3AD203B41FA5}">
                      <a16:colId xmlns:a16="http://schemas.microsoft.com/office/drawing/2014/main" val="408440993"/>
                    </a:ext>
                  </a:extLst>
                </a:gridCol>
              </a:tblGrid>
              <a:tr h="421837">
                <a:tc gridSpan="3">
                  <a:txBody>
                    <a:bodyPr/>
                    <a:lstStyle/>
                    <a:p>
                      <a:r>
                        <a:rPr lang="en-US" dirty="0"/>
                        <a:t>2023 Faculty Meeting - </a:t>
                      </a:r>
                      <a:r>
                        <a:rPr lang="en-US" i="1" dirty="0"/>
                        <a:t>313</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49184988"/>
                  </a:ext>
                </a:extLst>
              </a:tr>
              <a:tr h="421837">
                <a:tc>
                  <a:txBody>
                    <a:bodyPr/>
                    <a:lstStyle/>
                    <a:p>
                      <a:r>
                        <a:rPr lang="en-US" dirty="0"/>
                        <a:t>American Indian Studies</a:t>
                      </a:r>
                    </a:p>
                  </a:txBody>
                  <a:tcPr/>
                </a:tc>
                <a:tc>
                  <a:txBody>
                    <a:bodyPr/>
                    <a:lstStyle/>
                    <a:p>
                      <a:r>
                        <a:rPr lang="en-US" dirty="0"/>
                        <a:t>American Sign Language</a:t>
                      </a:r>
                    </a:p>
                  </a:txBody>
                  <a:tcPr/>
                </a:tc>
                <a:tc>
                  <a:txBody>
                    <a:bodyPr/>
                    <a:lstStyle/>
                    <a:p>
                      <a:r>
                        <a:rPr lang="en-US" dirty="0"/>
                        <a:t>Chemistry</a:t>
                      </a:r>
                    </a:p>
                  </a:txBody>
                  <a:tcPr/>
                </a:tc>
                <a:extLst>
                  <a:ext uri="{0D108BD9-81ED-4DB2-BD59-A6C34878D82A}">
                    <a16:rowId xmlns:a16="http://schemas.microsoft.com/office/drawing/2014/main" val="1763052829"/>
                  </a:ext>
                </a:extLst>
              </a:tr>
              <a:tr h="421837">
                <a:tc>
                  <a:txBody>
                    <a:bodyPr/>
                    <a:lstStyle/>
                    <a:p>
                      <a:r>
                        <a:rPr lang="en-US" dirty="0"/>
                        <a:t>Business Communication</a:t>
                      </a:r>
                    </a:p>
                  </a:txBody>
                  <a:tcPr/>
                </a:tc>
                <a:tc>
                  <a:txBody>
                    <a:bodyPr/>
                    <a:lstStyle/>
                    <a:p>
                      <a:r>
                        <a:rPr lang="en-US" dirty="0"/>
                        <a:t>Biological Science</a:t>
                      </a:r>
                    </a:p>
                  </a:txBody>
                  <a:tcPr/>
                </a:tc>
                <a:tc>
                  <a:txBody>
                    <a:bodyPr/>
                    <a:lstStyle/>
                    <a:p>
                      <a:r>
                        <a:rPr lang="en-US" dirty="0"/>
                        <a:t>Criminal Justice</a:t>
                      </a:r>
                    </a:p>
                  </a:txBody>
                  <a:tcPr/>
                </a:tc>
                <a:extLst>
                  <a:ext uri="{0D108BD9-81ED-4DB2-BD59-A6C34878D82A}">
                    <a16:rowId xmlns:a16="http://schemas.microsoft.com/office/drawing/2014/main" val="1755469270"/>
                  </a:ext>
                </a:extLst>
              </a:tr>
              <a:tr h="421837">
                <a:tc>
                  <a:txBody>
                    <a:bodyPr/>
                    <a:lstStyle/>
                    <a:p>
                      <a:r>
                        <a:rPr lang="en-US" dirty="0"/>
                        <a:t>Physical Science</a:t>
                      </a:r>
                    </a:p>
                  </a:txBody>
                  <a:tcPr/>
                </a:tc>
                <a:tc>
                  <a:txBody>
                    <a:bodyPr/>
                    <a:lstStyle/>
                    <a:p>
                      <a:r>
                        <a:rPr lang="en-US" dirty="0"/>
                        <a:t>Economics</a:t>
                      </a:r>
                    </a:p>
                  </a:txBody>
                  <a:tcPr/>
                </a:tc>
                <a:tc>
                  <a:txBody>
                    <a:bodyPr/>
                    <a:lstStyle/>
                    <a:p>
                      <a:r>
                        <a:rPr lang="en-US" dirty="0"/>
                        <a:t>German</a:t>
                      </a:r>
                    </a:p>
                  </a:txBody>
                  <a:tcPr/>
                </a:tc>
                <a:extLst>
                  <a:ext uri="{0D108BD9-81ED-4DB2-BD59-A6C34878D82A}">
                    <a16:rowId xmlns:a16="http://schemas.microsoft.com/office/drawing/2014/main" val="2039471030"/>
                  </a:ext>
                </a:extLst>
              </a:tr>
              <a:tr h="421837">
                <a:tc>
                  <a:txBody>
                    <a:bodyPr/>
                    <a:lstStyle/>
                    <a:p>
                      <a:r>
                        <a:rPr lang="en-US" dirty="0"/>
                        <a:t>Theatre</a:t>
                      </a:r>
                    </a:p>
                  </a:txBody>
                  <a:tcPr/>
                </a:tc>
                <a:tc>
                  <a:txBody>
                    <a:bodyPr/>
                    <a:lstStyle/>
                    <a:p>
                      <a:r>
                        <a:rPr lang="en-US" dirty="0"/>
                        <a:t>English</a:t>
                      </a:r>
                    </a:p>
                  </a:txBody>
                  <a:tcPr/>
                </a:tc>
                <a:tc>
                  <a:txBody>
                    <a:bodyPr/>
                    <a:lstStyle/>
                    <a:p>
                      <a:r>
                        <a:rPr lang="en-US" dirty="0"/>
                        <a:t>Humanities</a:t>
                      </a:r>
                    </a:p>
                  </a:txBody>
                  <a:tcPr/>
                </a:tc>
                <a:extLst>
                  <a:ext uri="{0D108BD9-81ED-4DB2-BD59-A6C34878D82A}">
                    <a16:rowId xmlns:a16="http://schemas.microsoft.com/office/drawing/2014/main" val="1165998971"/>
                  </a:ext>
                </a:extLst>
              </a:tr>
            </a:tbl>
          </a:graphicData>
        </a:graphic>
      </p:graphicFrame>
    </p:spTree>
    <p:extLst>
      <p:ext uri="{BB962C8B-B14F-4D97-AF65-F5344CB8AC3E}">
        <p14:creationId xmlns:p14="http://schemas.microsoft.com/office/powerpoint/2010/main" val="297905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418D-68BA-4AFD-AC3E-65DDD61592DF}"/>
              </a:ext>
            </a:extLst>
          </p:cNvPr>
          <p:cNvSpPr>
            <a:spLocks noGrp="1"/>
          </p:cNvSpPr>
          <p:nvPr>
            <p:ph type="title"/>
          </p:nvPr>
        </p:nvSpPr>
        <p:spPr>
          <a:xfrm>
            <a:off x="261355" y="673748"/>
            <a:ext cx="3331029" cy="3051670"/>
          </a:xfrm>
        </p:spPr>
        <p:txBody>
          <a:bodyPr>
            <a:normAutofit fontScale="90000"/>
          </a:bodyPr>
          <a:lstStyle/>
          <a:p>
            <a:pPr algn="r"/>
            <a:r>
              <a:rPr lang="en-US" dirty="0"/>
              <a:t>Faculty Meeting</a:t>
            </a:r>
            <a:br>
              <a:rPr lang="en-US" dirty="0"/>
            </a:br>
            <a:r>
              <a:rPr lang="en-US" dirty="0"/>
              <a:t>Sheet </a:t>
            </a:r>
            <a:r>
              <a:rPr lang="en-US" b="0" i="1" dirty="0"/>
              <a:t>(create version)</a:t>
            </a:r>
          </a:p>
        </p:txBody>
      </p:sp>
      <p:pic>
        <p:nvPicPr>
          <p:cNvPr id="5" name="Picture 4" descr="Faculty Round change sheet">
            <a:extLst>
              <a:ext uri="{FF2B5EF4-FFF2-40B4-BE49-F238E27FC236}">
                <a16:creationId xmlns:a16="http://schemas.microsoft.com/office/drawing/2014/main" id="{B46FCDEB-507C-4E4E-BB73-FF9D7FA2531A}"/>
              </a:ext>
            </a:extLst>
          </p:cNvPr>
          <p:cNvPicPr>
            <a:picLocks noChangeAspect="1"/>
          </p:cNvPicPr>
          <p:nvPr/>
        </p:nvPicPr>
        <p:blipFill>
          <a:blip r:embed="rId2"/>
          <a:stretch>
            <a:fillRect/>
          </a:stretch>
        </p:blipFill>
        <p:spPr>
          <a:xfrm>
            <a:off x="3862970" y="95250"/>
            <a:ext cx="8067675" cy="6667500"/>
          </a:xfrm>
          <a:prstGeom prst="rect">
            <a:avLst/>
          </a:prstGeom>
        </p:spPr>
      </p:pic>
      <p:sp>
        <p:nvSpPr>
          <p:cNvPr id="4" name="Rectangle 3">
            <a:extLst>
              <a:ext uri="{FF2B5EF4-FFF2-40B4-BE49-F238E27FC236}">
                <a16:creationId xmlns:a16="http://schemas.microsoft.com/office/drawing/2014/main" id="{EBBB3D1E-C5F2-4687-840F-E6B3F5CB8820}"/>
              </a:ext>
              <a:ext uri="{C183D7F6-B498-43B3-948B-1728B52AA6E4}">
                <adec:decorative xmlns:adec="http://schemas.microsoft.com/office/drawing/2017/decorative" val="1"/>
              </a:ext>
            </a:extLst>
          </p:cNvPr>
          <p:cNvSpPr/>
          <p:nvPr/>
        </p:nvSpPr>
        <p:spPr>
          <a:xfrm>
            <a:off x="8324491" y="595223"/>
            <a:ext cx="905773" cy="60816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29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710F-2B75-42C9-A0E3-9B73327C4518}"/>
              </a:ext>
            </a:extLst>
          </p:cNvPr>
          <p:cNvSpPr>
            <a:spLocks noGrp="1"/>
          </p:cNvSpPr>
          <p:nvPr>
            <p:ph type="title"/>
          </p:nvPr>
        </p:nvSpPr>
        <p:spPr>
          <a:xfrm>
            <a:off x="7641771" y="1733793"/>
            <a:ext cx="4096139" cy="4079180"/>
          </a:xfrm>
        </p:spPr>
        <p:txBody>
          <a:bodyPr>
            <a:normAutofit/>
          </a:bodyPr>
          <a:lstStyle/>
          <a:p>
            <a:r>
              <a:rPr lang="en-US" sz="4000" dirty="0"/>
              <a:t>Common Course Description and SLOs </a:t>
            </a:r>
            <a:r>
              <a:rPr lang="en-US" sz="4000" b="0" i="1" dirty="0"/>
              <a:t>(modifications and new)</a:t>
            </a:r>
            <a:endParaRPr lang="en-US" b="0" i="1" dirty="0"/>
          </a:p>
        </p:txBody>
      </p:sp>
      <p:pic>
        <p:nvPicPr>
          <p:cNvPr id="4" name="Picture 3" descr="current common course or SLOs listing - faculty chair indicates edits here">
            <a:extLst>
              <a:ext uri="{FF2B5EF4-FFF2-40B4-BE49-F238E27FC236}">
                <a16:creationId xmlns:a16="http://schemas.microsoft.com/office/drawing/2014/main" id="{43D1781F-CF52-416B-93C4-DC2D30E5499E}"/>
              </a:ext>
            </a:extLst>
          </p:cNvPr>
          <p:cNvPicPr>
            <a:picLocks noChangeAspect="1"/>
          </p:cNvPicPr>
          <p:nvPr/>
        </p:nvPicPr>
        <p:blipFill rotWithShape="1">
          <a:blip r:embed="rId2"/>
          <a:srcRect l="58775" t="24898" r="10081" b="8245"/>
          <a:stretch/>
        </p:blipFill>
        <p:spPr>
          <a:xfrm>
            <a:off x="167951" y="922028"/>
            <a:ext cx="7473820" cy="5013944"/>
          </a:xfrm>
          <a:prstGeom prst="rect">
            <a:avLst/>
          </a:prstGeom>
        </p:spPr>
      </p:pic>
      <p:sp>
        <p:nvSpPr>
          <p:cNvPr id="5" name="Rectangle 4">
            <a:extLst>
              <a:ext uri="{FF2B5EF4-FFF2-40B4-BE49-F238E27FC236}">
                <a16:creationId xmlns:a16="http://schemas.microsoft.com/office/drawing/2014/main" id="{D78C7641-CDDC-45FE-A05E-07683B2514C6}"/>
              </a:ext>
            </a:extLst>
          </p:cNvPr>
          <p:cNvSpPr/>
          <p:nvPr/>
        </p:nvSpPr>
        <p:spPr>
          <a:xfrm>
            <a:off x="454090" y="5751250"/>
            <a:ext cx="9595345" cy="492443"/>
          </a:xfrm>
          <a:prstGeom prst="rect">
            <a:avLst/>
          </a:prstGeom>
        </p:spPr>
        <p:txBody>
          <a:bodyPr wrap="square">
            <a:spAutoFit/>
          </a:bodyPr>
          <a:lstStyle/>
          <a:p>
            <a:r>
              <a:rPr lang="en-US" sz="1300" dirty="0">
                <a:hlinkClick r:id="rId3"/>
              </a:rPr>
              <a:t>https://docs.google.com/forms/d/1nDYLnVGKFZBin-RXGDXZzM7opAWZjcdTzvArur7Zkt8/edit</a:t>
            </a:r>
            <a:endParaRPr lang="en-US" sz="1300" dirty="0"/>
          </a:p>
          <a:p>
            <a:endParaRPr lang="en-US" sz="1300" dirty="0"/>
          </a:p>
        </p:txBody>
      </p:sp>
    </p:spTree>
    <p:extLst>
      <p:ext uri="{BB962C8B-B14F-4D97-AF65-F5344CB8AC3E}">
        <p14:creationId xmlns:p14="http://schemas.microsoft.com/office/powerpoint/2010/main" val="315784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710F-2B75-42C9-A0E3-9B73327C4518}"/>
              </a:ext>
            </a:extLst>
          </p:cNvPr>
          <p:cNvSpPr>
            <a:spLocks noGrp="1"/>
          </p:cNvSpPr>
          <p:nvPr>
            <p:ph type="title"/>
          </p:nvPr>
        </p:nvSpPr>
        <p:spPr>
          <a:xfrm>
            <a:off x="2892709" y="293297"/>
            <a:ext cx="6406581" cy="1006146"/>
          </a:xfrm>
        </p:spPr>
        <p:txBody>
          <a:bodyPr>
            <a:normAutofit/>
          </a:bodyPr>
          <a:lstStyle/>
          <a:p>
            <a:r>
              <a:rPr lang="en-US" sz="4000" dirty="0"/>
              <a:t>New Course Additions</a:t>
            </a:r>
            <a:endParaRPr lang="en-US" b="0" i="1" dirty="0"/>
          </a:p>
        </p:txBody>
      </p:sp>
      <p:pic>
        <p:nvPicPr>
          <p:cNvPr id="4" name="Picture 3" descr="New course addition sheet - chair indicates approved or denied after faculty review syllabi">
            <a:extLst>
              <a:ext uri="{FF2B5EF4-FFF2-40B4-BE49-F238E27FC236}">
                <a16:creationId xmlns:a16="http://schemas.microsoft.com/office/drawing/2014/main" id="{4663D84E-B0C9-4E02-9947-ECC6F7FD2BC4}"/>
              </a:ext>
            </a:extLst>
          </p:cNvPr>
          <p:cNvPicPr>
            <a:picLocks noChangeAspect="1"/>
          </p:cNvPicPr>
          <p:nvPr/>
        </p:nvPicPr>
        <p:blipFill>
          <a:blip r:embed="rId2"/>
          <a:stretch>
            <a:fillRect/>
          </a:stretch>
        </p:blipFill>
        <p:spPr>
          <a:xfrm>
            <a:off x="1028699" y="1644499"/>
            <a:ext cx="10134600" cy="2809875"/>
          </a:xfrm>
          <a:prstGeom prst="rect">
            <a:avLst/>
          </a:prstGeom>
        </p:spPr>
      </p:pic>
      <p:sp>
        <p:nvSpPr>
          <p:cNvPr id="5" name="Rectangle 4">
            <a:extLst>
              <a:ext uri="{FF2B5EF4-FFF2-40B4-BE49-F238E27FC236}">
                <a16:creationId xmlns:a16="http://schemas.microsoft.com/office/drawing/2014/main" id="{E3ED0B80-F985-4A28-AD28-677392E384A2}"/>
              </a:ext>
              <a:ext uri="{C183D7F6-B498-43B3-948B-1728B52AA6E4}">
                <adec:decorative xmlns:adec="http://schemas.microsoft.com/office/drawing/2017/decorative" val="1"/>
              </a:ext>
            </a:extLst>
          </p:cNvPr>
          <p:cNvSpPr/>
          <p:nvPr/>
        </p:nvSpPr>
        <p:spPr>
          <a:xfrm>
            <a:off x="1794294" y="3049436"/>
            <a:ext cx="1190446" cy="1488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46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1C7F-9E24-4E0D-AFF2-48F760FA906F}"/>
              </a:ext>
            </a:extLst>
          </p:cNvPr>
          <p:cNvSpPr>
            <a:spLocks noGrp="1"/>
          </p:cNvSpPr>
          <p:nvPr>
            <p:ph type="title"/>
          </p:nvPr>
        </p:nvSpPr>
        <p:spPr>
          <a:xfrm>
            <a:off x="2058924" y="501620"/>
            <a:ext cx="8074152" cy="784331"/>
          </a:xfrm>
        </p:spPr>
        <p:txBody>
          <a:bodyPr>
            <a:normAutofit fontScale="90000"/>
          </a:bodyPr>
          <a:lstStyle/>
          <a:p>
            <a:pPr algn="ctr"/>
            <a:r>
              <a:rPr lang="en-US" dirty="0"/>
              <a:t>Faculty Meeting Sheet </a:t>
            </a:r>
            <a:r>
              <a:rPr lang="en-US" b="0" i="1" dirty="0"/>
              <a:t>(Import version)</a:t>
            </a:r>
          </a:p>
        </p:txBody>
      </p:sp>
      <p:pic>
        <p:nvPicPr>
          <p:cNvPr id="4" name="Picture 3" descr="Faculty sheet import version - any edits submitted on create spreadsheet gets moved over to this sheet for import. ">
            <a:extLst>
              <a:ext uri="{FF2B5EF4-FFF2-40B4-BE49-F238E27FC236}">
                <a16:creationId xmlns:a16="http://schemas.microsoft.com/office/drawing/2014/main" id="{744FA15F-AE74-4B40-AC3E-B31C09644D65}"/>
              </a:ext>
            </a:extLst>
          </p:cNvPr>
          <p:cNvPicPr>
            <a:picLocks noChangeAspect="1"/>
          </p:cNvPicPr>
          <p:nvPr/>
        </p:nvPicPr>
        <p:blipFill rotWithShape="1">
          <a:blip r:embed="rId2"/>
          <a:srcRect l="50816" t="24898" r="17730" b="40082"/>
          <a:stretch/>
        </p:blipFill>
        <p:spPr>
          <a:xfrm>
            <a:off x="821094" y="1838129"/>
            <a:ext cx="9600610" cy="3340359"/>
          </a:xfrm>
          <a:prstGeom prst="rect">
            <a:avLst/>
          </a:prstGeom>
        </p:spPr>
      </p:pic>
      <p:pic>
        <p:nvPicPr>
          <p:cNvPr id="5" name="Picture 4" descr="approved new courses get added here">
            <a:extLst>
              <a:ext uri="{FF2B5EF4-FFF2-40B4-BE49-F238E27FC236}">
                <a16:creationId xmlns:a16="http://schemas.microsoft.com/office/drawing/2014/main" id="{1E300058-88DE-4851-8FDD-3BB3717367DF}"/>
              </a:ext>
            </a:extLst>
          </p:cNvPr>
          <p:cNvPicPr>
            <a:picLocks noChangeAspect="1"/>
          </p:cNvPicPr>
          <p:nvPr/>
        </p:nvPicPr>
        <p:blipFill rotWithShape="1">
          <a:blip r:embed="rId3"/>
          <a:srcRect l="50816" t="24564" r="24235" b="63564"/>
          <a:stretch/>
        </p:blipFill>
        <p:spPr>
          <a:xfrm>
            <a:off x="2656442" y="5178488"/>
            <a:ext cx="8353092" cy="1242088"/>
          </a:xfrm>
          <a:prstGeom prst="rect">
            <a:avLst/>
          </a:prstGeom>
        </p:spPr>
      </p:pic>
    </p:spTree>
    <p:extLst>
      <p:ext uri="{BB962C8B-B14F-4D97-AF65-F5344CB8AC3E}">
        <p14:creationId xmlns:p14="http://schemas.microsoft.com/office/powerpoint/2010/main" val="48710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2E35B2-F481-49CC-B329-DB2E348681A5}"/>
              </a:ext>
            </a:extLst>
          </p:cNvPr>
          <p:cNvSpPr/>
          <p:nvPr/>
        </p:nvSpPr>
        <p:spPr>
          <a:xfrm>
            <a:off x="694764" y="659011"/>
            <a:ext cx="10802471" cy="5539978"/>
          </a:xfrm>
          <a:prstGeom prst="rect">
            <a:avLst/>
          </a:prstGeom>
        </p:spPr>
        <p:txBody>
          <a:bodyPr wrap="square">
            <a:spAutoFit/>
          </a:bodyPr>
          <a:lstStyle/>
          <a:p>
            <a:r>
              <a:rPr lang="en-US" sz="4800" dirty="0">
                <a:solidFill>
                  <a:srgbClr val="5E7F9A"/>
                </a:solidFill>
                <a:latin typeface="Tw Cen MT" panose="020B0602020104020603" pitchFamily="34" charset="0"/>
              </a:rPr>
              <a:t>NOTES</a:t>
            </a:r>
          </a:p>
          <a:p>
            <a:pPr marL="342900" indent="-342900">
              <a:buFont typeface="+mj-lt"/>
              <a:buAutoNum type="arabicPeriod"/>
            </a:pPr>
            <a:r>
              <a:rPr lang="en-US" sz="1400" dirty="0"/>
              <a:t>If a student transfers a lower division (1000-2000) course to an institution that offers the course at the upper division level (3000-4000), the lower division course will transfer as equivalent in content but not as upper division hours.</a:t>
            </a:r>
          </a:p>
          <a:p>
            <a:pPr marL="342900" indent="-342900">
              <a:buFont typeface="+mj-lt"/>
              <a:buAutoNum type="arabicPeriod"/>
            </a:pPr>
            <a:r>
              <a:rPr lang="en-US" sz="1400" dirty="0"/>
              <a:t>To receive full transfer credit, all courses in the sequence must be completed. Single courses will transfer at the discretion of the receiving institution. (Students should contact their institution in order to determine what additional course(s) is/are required for full transfer credit.)</a:t>
            </a:r>
          </a:p>
          <a:p>
            <a:pPr marL="342900" indent="-342900">
              <a:buFont typeface="+mj-lt"/>
              <a:buAutoNum type="arabicPeriod"/>
            </a:pPr>
            <a:r>
              <a:rPr lang="en-US" sz="1400" dirty="0"/>
              <a:t>If possible, students taking courses presented in sequence (I.e., I and II) should try to complete both courses at the same institution.</a:t>
            </a:r>
          </a:p>
          <a:p>
            <a:pPr marL="342900" indent="-342900">
              <a:buFont typeface="+mj-lt"/>
              <a:buAutoNum type="arabicPeriod"/>
            </a:pPr>
            <a:r>
              <a:rPr lang="en-US" sz="1400" dirty="0"/>
              <a:t>The degree requirements for history include approximately 15 to 18 semester hours of lower division work and from 21 to 36 hours of upper-division work.</a:t>
            </a:r>
          </a:p>
          <a:p>
            <a:pPr marL="342900" indent="-342900">
              <a:buFont typeface="+mj-lt"/>
              <a:buAutoNum type="arabicPeriod"/>
            </a:pPr>
            <a:r>
              <a:rPr lang="en-US" sz="1400" dirty="0"/>
              <a:t>This course requires a lab component be successfully completed simultaneously in order to receive full transfer credits. (2010-2011)</a:t>
            </a:r>
          </a:p>
          <a:p>
            <a:pPr marL="342900" indent="-342900">
              <a:buFont typeface="+mj-lt"/>
              <a:buAutoNum type="arabicPeriod"/>
            </a:pPr>
            <a:r>
              <a:rPr lang="en-US" sz="1400" dirty="0"/>
              <a:t>If course prerequisites are not equivalent, the receiving department reserves the right to require the course to be taken at the 3000 level.</a:t>
            </a:r>
          </a:p>
          <a:p>
            <a:pPr marL="342900" indent="-342900">
              <a:buFont typeface="+mj-lt"/>
              <a:buAutoNum type="arabicPeriod"/>
            </a:pPr>
            <a:r>
              <a:rPr lang="en-US" sz="1400" dirty="0"/>
              <a:t>No required course sequence is to be inferred from the course numbering.</a:t>
            </a:r>
          </a:p>
          <a:p>
            <a:pPr marL="342900" indent="-342900">
              <a:buFont typeface="+mj-lt"/>
              <a:buAutoNum type="arabicPeriod"/>
            </a:pPr>
            <a:r>
              <a:rPr lang="en-US" sz="1400" dirty="0"/>
              <a:t>At least 75% of the lab component must be face-to-face instruction (as opposed to online instruction). If not, such courses will transfer at the discretion of the receiving institution.</a:t>
            </a:r>
          </a:p>
          <a:p>
            <a:pPr marL="342900" indent="-342900">
              <a:buFont typeface="+mj-lt"/>
              <a:buAutoNum type="arabicPeriod"/>
            </a:pPr>
            <a:r>
              <a:rPr lang="en-US" sz="1400" dirty="0"/>
              <a:t>Any lower division course will equate to a comparable lower division course should such a course exist.</a:t>
            </a:r>
          </a:p>
          <a:p>
            <a:pPr marL="342900" indent="-342900">
              <a:buFont typeface="+mj-lt"/>
              <a:buAutoNum type="arabicPeriod"/>
            </a:pPr>
            <a:r>
              <a:rPr lang="en-US" sz="1400" dirty="0"/>
              <a:t>TBD-to be determined-means the course is currently being created at the institution and does not yet have an assigned course number/prefix; however, the course has been pre-approved as a course equivalent in this category by the appropriate faculty group.</a:t>
            </a:r>
          </a:p>
          <a:p>
            <a:pPr marL="342900" indent="-342900">
              <a:buFont typeface="+mj-lt"/>
              <a:buAutoNum type="arabicPeriod"/>
            </a:pPr>
            <a:r>
              <a:rPr lang="en-US" sz="1400" dirty="0"/>
              <a:t>Placement exam required in order to receive full transfer credits in the major</a:t>
            </a:r>
          </a:p>
        </p:txBody>
      </p:sp>
    </p:spTree>
    <p:extLst>
      <p:ext uri="{BB962C8B-B14F-4D97-AF65-F5344CB8AC3E}">
        <p14:creationId xmlns:p14="http://schemas.microsoft.com/office/powerpoint/2010/main" val="201211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3074" name="Picture 2" descr="Agency Administration | OneNet">
            <a:extLst>
              <a:ext uri="{FF2B5EF4-FFF2-40B4-BE49-F238E27FC236}">
                <a16:creationId xmlns:a16="http://schemas.microsoft.com/office/drawing/2014/main" id="{12D8F4E5-B9FA-4BBD-8629-216829894F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47085" y="1274434"/>
            <a:ext cx="2238788" cy="11299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F792E30-EA18-46C0-AF36-BB6E13FCEA97}"/>
              </a:ext>
              <a:ext uri="{C183D7F6-B498-43B3-948B-1728B52AA6E4}">
                <adec:decorative xmlns:adec="http://schemas.microsoft.com/office/drawing/2017/decorative" val="1"/>
              </a:ext>
            </a:extLst>
          </p:cNvPr>
          <p:cNvSpPr/>
          <p:nvPr/>
        </p:nvSpPr>
        <p:spPr>
          <a:xfrm>
            <a:off x="0" y="0"/>
            <a:ext cx="6340415" cy="6858000"/>
          </a:xfrm>
          <a:prstGeom prst="rect">
            <a:avLst/>
          </a:prstGeom>
          <a:solidFill>
            <a:srgbClr val="5E7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Google Shape;293;p39"/>
          <p:cNvSpPr txBox="1">
            <a:spLocks noGrp="1"/>
          </p:cNvSpPr>
          <p:nvPr>
            <p:ph type="subTitle" idx="4294967295"/>
          </p:nvPr>
        </p:nvSpPr>
        <p:spPr>
          <a:xfrm>
            <a:off x="512044" y="4400576"/>
            <a:ext cx="5276281" cy="2275164"/>
          </a:xfrm>
          <a:prstGeom prst="rect">
            <a:avLst/>
          </a:prstGeom>
        </p:spPr>
        <p:txBody>
          <a:bodyPr spcFirstLastPara="1" vert="horz" wrap="square" lIns="121900" tIns="121900" rIns="121900" bIns="121900" rtlCol="0" anchor="t" anchorCtr="0">
            <a:noAutofit/>
          </a:bodyPr>
          <a:lstStyle/>
          <a:p>
            <a:pPr marL="0" indent="0" algn="ctr">
              <a:lnSpc>
                <a:spcPct val="100000"/>
              </a:lnSpc>
              <a:spcBef>
                <a:spcPts val="0"/>
              </a:spcBef>
              <a:buNone/>
            </a:pPr>
            <a:r>
              <a:rPr lang="en" sz="2400" dirty="0">
                <a:solidFill>
                  <a:schemeClr val="lt1"/>
                </a:solidFill>
              </a:rPr>
              <a:t>Ms. Angel Icenhour</a:t>
            </a:r>
            <a:endParaRPr sz="2400" dirty="0">
              <a:solidFill>
                <a:schemeClr val="lt1"/>
              </a:solidFill>
            </a:endParaRPr>
          </a:p>
          <a:p>
            <a:pPr marL="0" indent="0" algn="ctr">
              <a:lnSpc>
                <a:spcPct val="100000"/>
              </a:lnSpc>
              <a:spcBef>
                <a:spcPts val="0"/>
              </a:spcBef>
              <a:buNone/>
            </a:pPr>
            <a:r>
              <a:rPr lang="en-US" sz="1600" dirty="0">
                <a:solidFill>
                  <a:schemeClr val="lt1"/>
                </a:solidFill>
              </a:rPr>
              <a:t>Director of Concurrent Enrollment Programs</a:t>
            </a:r>
            <a:endParaRPr sz="1600" dirty="0">
              <a:solidFill>
                <a:schemeClr val="lt1"/>
              </a:solidFill>
            </a:endParaRPr>
          </a:p>
          <a:p>
            <a:pPr marL="0" indent="0" algn="ctr">
              <a:lnSpc>
                <a:spcPct val="100000"/>
              </a:lnSpc>
              <a:spcBef>
                <a:spcPts val="0"/>
              </a:spcBef>
              <a:buNone/>
            </a:pPr>
            <a:r>
              <a:rPr lang="en" sz="1600" dirty="0">
                <a:solidFill>
                  <a:schemeClr val="lt1"/>
                </a:solidFill>
              </a:rPr>
              <a:t>Oklahoma State Regents for Higher Education</a:t>
            </a:r>
            <a:endParaRPr sz="1600" dirty="0">
              <a:solidFill>
                <a:schemeClr val="lt1"/>
              </a:solidFill>
            </a:endParaRPr>
          </a:p>
          <a:p>
            <a:pPr marL="0" indent="0" algn="ctr">
              <a:lnSpc>
                <a:spcPct val="100000"/>
              </a:lnSpc>
              <a:spcBef>
                <a:spcPts val="0"/>
              </a:spcBef>
              <a:buNone/>
            </a:pPr>
            <a:r>
              <a:rPr lang="en" sz="1600" u="sng" dirty="0">
                <a:solidFill>
                  <a:srgbClr val="B2D266"/>
                </a:solidFill>
                <a:hlinkClick r:id="rId5">
                  <a:extLst>
                    <a:ext uri="{A12FA001-AC4F-418D-AE19-62706E023703}">
                      <ahyp:hlinkClr xmlns:ahyp="http://schemas.microsoft.com/office/drawing/2018/hyperlinkcolor" val="tx"/>
                    </a:ext>
                  </a:extLst>
                </a:hlinkClick>
              </a:rPr>
              <a:t>aicenhour@osrhe.edu</a:t>
            </a:r>
            <a:endParaRPr sz="1600" dirty="0">
              <a:solidFill>
                <a:srgbClr val="B2D266"/>
              </a:solidFill>
            </a:endParaRPr>
          </a:p>
          <a:p>
            <a:pPr marL="0" indent="0"/>
            <a:endParaRPr sz="1600" dirty="0">
              <a:solidFill>
                <a:schemeClr val="lt1"/>
              </a:solidFill>
            </a:endParaRPr>
          </a:p>
          <a:p>
            <a:pPr marL="0" indent="0"/>
            <a:endParaRPr sz="1600" dirty="0">
              <a:solidFill>
                <a:schemeClr val="lt1"/>
              </a:solidFill>
            </a:endParaRPr>
          </a:p>
          <a:p>
            <a:pPr marL="0" indent="0"/>
            <a:endParaRPr sz="1600" dirty="0">
              <a:solidFill>
                <a:schemeClr val="lt1"/>
              </a:solidFill>
            </a:endParaRPr>
          </a:p>
          <a:p>
            <a:pPr marL="0" indent="0"/>
            <a:endParaRPr sz="1600" dirty="0">
              <a:solidFill>
                <a:schemeClr val="lt1"/>
              </a:solidFill>
            </a:endParaRPr>
          </a:p>
          <a:p>
            <a:pPr marL="0" indent="0"/>
            <a:endParaRPr lang="en-US" sz="1600" dirty="0">
              <a:solidFill>
                <a:schemeClr val="lt1"/>
              </a:solidFill>
            </a:endParaRPr>
          </a:p>
          <a:p>
            <a:pPr marL="0" indent="0"/>
            <a:endParaRPr lang="en-US" sz="1600" dirty="0">
              <a:solidFill>
                <a:schemeClr val="lt1"/>
              </a:solidFill>
            </a:endParaRPr>
          </a:p>
        </p:txBody>
      </p:sp>
      <p:pic>
        <p:nvPicPr>
          <p:cNvPr id="10" name="Graphic 9" descr="Question mark">
            <a:extLst>
              <a:ext uri="{FF2B5EF4-FFF2-40B4-BE49-F238E27FC236}">
                <a16:creationId xmlns:a16="http://schemas.microsoft.com/office/drawing/2014/main" id="{4218FA3F-F6ED-420D-A2B1-D71480F206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8982" y="223197"/>
            <a:ext cx="4362449" cy="4362449"/>
          </a:xfrm>
          <a:prstGeom prst="rect">
            <a:avLst/>
          </a:prstGeom>
        </p:spPr>
      </p:pic>
      <p:sp>
        <p:nvSpPr>
          <p:cNvPr id="5" name="Oval 4">
            <a:extLst>
              <a:ext uri="{FF2B5EF4-FFF2-40B4-BE49-F238E27FC236}">
                <a16:creationId xmlns:a16="http://schemas.microsoft.com/office/drawing/2014/main" id="{3D9E5ABF-D74E-4A45-B8E8-880873770120}"/>
              </a:ext>
              <a:ext uri="{C183D7F6-B498-43B3-948B-1728B52AA6E4}">
                <adec:decorative xmlns:adec="http://schemas.microsoft.com/office/drawing/2017/decorative" val="1"/>
              </a:ext>
            </a:extLst>
          </p:cNvPr>
          <p:cNvSpPr/>
          <p:nvPr/>
        </p:nvSpPr>
        <p:spPr>
          <a:xfrm>
            <a:off x="11231592" y="6029864"/>
            <a:ext cx="741872" cy="7246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 to CEP page">
            <a:extLst>
              <a:ext uri="{FF2B5EF4-FFF2-40B4-BE49-F238E27FC236}">
                <a16:creationId xmlns:a16="http://schemas.microsoft.com/office/drawing/2014/main" id="{946FABAE-9B4F-4859-B307-BD315CD7B43F}"/>
              </a:ext>
            </a:extLst>
          </p:cNvPr>
          <p:cNvPicPr>
            <a:picLocks noChangeAspect="1"/>
          </p:cNvPicPr>
          <p:nvPr/>
        </p:nvPicPr>
        <p:blipFill>
          <a:blip r:embed="rId8"/>
          <a:stretch>
            <a:fillRect/>
          </a:stretch>
        </p:blipFill>
        <p:spPr>
          <a:xfrm>
            <a:off x="8728291" y="3109271"/>
            <a:ext cx="1476375" cy="1476375"/>
          </a:xfrm>
          <a:prstGeom prst="rect">
            <a:avLst/>
          </a:prstGeom>
        </p:spPr>
      </p:pic>
      <p:sp>
        <p:nvSpPr>
          <p:cNvPr id="8" name="Speech Bubble: Rectangle 7">
            <a:extLst>
              <a:ext uri="{FF2B5EF4-FFF2-40B4-BE49-F238E27FC236}">
                <a16:creationId xmlns:a16="http://schemas.microsoft.com/office/drawing/2014/main" id="{749A4137-EBE0-42A0-878A-D813736679F7}"/>
              </a:ext>
              <a:ext uri="{C183D7F6-B498-43B3-948B-1728B52AA6E4}">
                <adec:decorative xmlns:adec="http://schemas.microsoft.com/office/drawing/2017/decorative" val="1"/>
              </a:ext>
            </a:extLst>
          </p:cNvPr>
          <p:cNvSpPr/>
          <p:nvPr/>
        </p:nvSpPr>
        <p:spPr>
          <a:xfrm>
            <a:off x="8635042" y="3032892"/>
            <a:ext cx="1656271" cy="1642626"/>
          </a:xfrm>
          <a:prstGeom prst="wedgeRect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5A2359C-247F-464F-AAB5-91BF2E29D5DD}"/>
              </a:ext>
            </a:extLst>
          </p:cNvPr>
          <p:cNvSpPr/>
          <p:nvPr/>
        </p:nvSpPr>
        <p:spPr>
          <a:xfrm>
            <a:off x="8804285" y="5052803"/>
            <a:ext cx="1656271" cy="4853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SCAN 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8000" dirty="0">
                <a:solidFill>
                  <a:srgbClr val="5E7F9A"/>
                </a:solidFill>
                <a:latin typeface="Tw Cen MT" panose="020B0602020104020603" pitchFamily="34" charset="0"/>
              </a:rPr>
              <a:t>Course Equivalency Project (CEP)</a:t>
            </a:r>
          </a:p>
        </p:txBody>
      </p:sp>
      <p:sp>
        <p:nvSpPr>
          <p:cNvPr id="5" name="Subtitle 4"/>
          <p:cNvSpPr>
            <a:spLocks noGrp="1"/>
          </p:cNvSpPr>
          <p:nvPr>
            <p:ph type="subTitle" idx="1"/>
          </p:nvPr>
        </p:nvSpPr>
        <p:spPr>
          <a:xfrm>
            <a:off x="923827" y="4468030"/>
            <a:ext cx="8597245" cy="990937"/>
          </a:xfrm>
        </p:spPr>
        <p:txBody>
          <a:bodyPr/>
          <a:lstStyle/>
          <a:p>
            <a:pPr marL="0" indent="0" algn="r">
              <a:buNone/>
            </a:pPr>
            <a:r>
              <a:rPr lang="en-US" b="1" dirty="0">
                <a:solidFill>
                  <a:schemeClr val="tx1"/>
                </a:solidFill>
              </a:rPr>
              <a:t>Angel Icenhour</a:t>
            </a:r>
          </a:p>
          <a:p>
            <a:pPr marL="0" indent="0" algn="r">
              <a:buNone/>
            </a:pPr>
            <a:r>
              <a:rPr lang="en-US" dirty="0">
                <a:solidFill>
                  <a:schemeClr val="tx1"/>
                </a:solidFill>
              </a:rPr>
              <a:t>Director of Concurrent Enrollment Programs</a:t>
            </a:r>
          </a:p>
        </p:txBody>
      </p:sp>
    </p:spTree>
    <p:extLst>
      <p:ext uri="{BB962C8B-B14F-4D97-AF65-F5344CB8AC3E}">
        <p14:creationId xmlns:p14="http://schemas.microsoft.com/office/powerpoint/2010/main" val="381326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7FD217-7DF6-421E-AB17-8D5331D0DEAE}"/>
              </a:ext>
            </a:extLst>
          </p:cNvPr>
          <p:cNvSpPr txBox="1">
            <a:spLocks/>
          </p:cNvSpPr>
          <p:nvPr/>
        </p:nvSpPr>
        <p:spPr>
          <a:xfrm>
            <a:off x="457200" y="476824"/>
            <a:ext cx="11288592" cy="8592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r>
              <a:rPr lang="en-US" sz="4133" b="1" dirty="0">
                <a:solidFill>
                  <a:srgbClr val="5E7F9A"/>
                </a:solidFill>
              </a:rPr>
              <a:t>Course Equivalency Project</a:t>
            </a:r>
            <a:endParaRPr lang="en-US" sz="3200" dirty="0">
              <a:solidFill>
                <a:srgbClr val="5E7F9A"/>
              </a:solidFill>
            </a:endParaRPr>
          </a:p>
        </p:txBody>
      </p:sp>
      <p:sp>
        <p:nvSpPr>
          <p:cNvPr id="10" name="Google Shape;134;p18">
            <a:extLst>
              <a:ext uri="{FF2B5EF4-FFF2-40B4-BE49-F238E27FC236}">
                <a16:creationId xmlns:a16="http://schemas.microsoft.com/office/drawing/2014/main" id="{C1136ADE-F180-4589-A5C8-24E4AD97F6C3}"/>
              </a:ext>
            </a:extLst>
          </p:cNvPr>
          <p:cNvSpPr txBox="1">
            <a:spLocks/>
          </p:cNvSpPr>
          <p:nvPr/>
        </p:nvSpPr>
        <p:spPr>
          <a:xfrm>
            <a:off x="457201" y="1372992"/>
            <a:ext cx="8677953" cy="4572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indent="0">
              <a:buNone/>
            </a:pPr>
            <a:r>
              <a:rPr lang="en-US" sz="1867" b="1" dirty="0">
                <a:solidFill>
                  <a:srgbClr val="000000"/>
                </a:solidFill>
                <a:latin typeface="Roboto" panose="020B0604020202020204" charset="0"/>
                <a:ea typeface="Roboto" panose="020B0604020202020204" charset="0"/>
                <a:cs typeface="Arial"/>
                <a:sym typeface="Arial"/>
              </a:rPr>
              <a:t>What is the CEP?</a:t>
            </a:r>
          </a:p>
          <a:p>
            <a:pPr marL="0" indent="0">
              <a:buNone/>
            </a:pPr>
            <a:r>
              <a:rPr lang="en-US" sz="1867" dirty="0">
                <a:solidFill>
                  <a:srgbClr val="000000"/>
                </a:solidFill>
                <a:latin typeface="Roboto" panose="020B0604020202020204" charset="0"/>
                <a:ea typeface="Roboto" panose="020B0604020202020204" charset="0"/>
                <a:cs typeface="Arial"/>
                <a:sym typeface="Arial"/>
              </a:rPr>
              <a:t>A database containing faculty-generated course equivalencies for </a:t>
            </a:r>
          </a:p>
          <a:p>
            <a:pPr marL="0" indent="0">
              <a:buNone/>
            </a:pPr>
            <a:r>
              <a:rPr lang="en-US" sz="1867" dirty="0">
                <a:solidFill>
                  <a:srgbClr val="000000"/>
                </a:solidFill>
                <a:latin typeface="Roboto" panose="020B0604020202020204" charset="0"/>
                <a:ea typeface="Roboto" panose="020B0604020202020204" charset="0"/>
                <a:cs typeface="Arial"/>
                <a:sym typeface="Arial"/>
              </a:rPr>
              <a:t>Oklahoma institutions. </a:t>
            </a:r>
          </a:p>
          <a:p>
            <a:pPr marL="0" indent="0">
              <a:buNone/>
            </a:pPr>
            <a:endParaRPr lang="en-US" sz="1067" b="1" dirty="0">
              <a:solidFill>
                <a:srgbClr val="000000"/>
              </a:solidFill>
              <a:latin typeface="Roboto" panose="020B0604020202020204" charset="0"/>
              <a:ea typeface="Roboto" panose="020B0604020202020204" charset="0"/>
              <a:cs typeface="Arial"/>
              <a:sym typeface="Arial"/>
            </a:endParaRPr>
          </a:p>
          <a:p>
            <a:pPr marL="0" indent="0">
              <a:buNone/>
            </a:pPr>
            <a:r>
              <a:rPr lang="en-US" sz="1867" b="1" dirty="0">
                <a:solidFill>
                  <a:srgbClr val="000000"/>
                </a:solidFill>
                <a:latin typeface="Roboto" panose="020B0604020202020204" charset="0"/>
                <a:ea typeface="Roboto" panose="020B0604020202020204" charset="0"/>
                <a:cs typeface="Arial"/>
                <a:sym typeface="Arial"/>
              </a:rPr>
              <a:t>48 disciplines</a:t>
            </a:r>
          </a:p>
          <a:p>
            <a:pPr marL="0" indent="0">
              <a:buNone/>
            </a:pPr>
            <a:r>
              <a:rPr lang="en-US" sz="1867" b="1" dirty="0">
                <a:solidFill>
                  <a:srgbClr val="000000"/>
                </a:solidFill>
                <a:latin typeface="Roboto" panose="020B0604020202020204" charset="0"/>
                <a:ea typeface="Roboto" panose="020B0604020202020204" charset="0"/>
                <a:cs typeface="Arial"/>
                <a:sym typeface="Arial"/>
              </a:rPr>
              <a:t>8,072 courses</a:t>
            </a:r>
          </a:p>
          <a:p>
            <a:pPr marL="0" indent="0">
              <a:buNone/>
            </a:pPr>
            <a:endParaRPr lang="en-US" sz="1067" b="1" dirty="0">
              <a:solidFill>
                <a:srgbClr val="000000"/>
              </a:solidFill>
              <a:latin typeface="Roboto" panose="020B0604020202020204" charset="0"/>
              <a:ea typeface="Roboto" panose="020B0604020202020204" charset="0"/>
              <a:cs typeface="Arial"/>
              <a:sym typeface="Arial"/>
            </a:endParaRPr>
          </a:p>
          <a:p>
            <a:pPr marL="0" indent="0">
              <a:buNone/>
            </a:pPr>
            <a:r>
              <a:rPr lang="en-US" sz="1867" b="1" dirty="0">
                <a:solidFill>
                  <a:srgbClr val="000000"/>
                </a:solidFill>
                <a:latin typeface="Roboto" panose="020B0604020202020204" charset="0"/>
                <a:ea typeface="Roboto" panose="020B0604020202020204" charset="0"/>
                <a:cs typeface="Arial"/>
                <a:sym typeface="Arial"/>
              </a:rPr>
              <a:t>Who Participates?</a:t>
            </a:r>
          </a:p>
          <a:p>
            <a:pPr marL="0" indent="0">
              <a:buNone/>
            </a:pPr>
            <a:r>
              <a:rPr lang="en-US" sz="1867" dirty="0">
                <a:solidFill>
                  <a:srgbClr val="000000"/>
                </a:solidFill>
                <a:latin typeface="Roboto" panose="020B0604020202020204" charset="0"/>
                <a:ea typeface="Roboto" panose="020B0604020202020204" charset="0"/>
                <a:cs typeface="Arial"/>
                <a:sym typeface="Arial"/>
              </a:rPr>
              <a:t>Public institutions and HLC accredited private institutions.</a:t>
            </a:r>
          </a:p>
          <a:p>
            <a:pPr marL="0" indent="0">
              <a:buNone/>
            </a:pPr>
            <a:endParaRPr lang="en-US" sz="1067" dirty="0">
              <a:solidFill>
                <a:srgbClr val="000000"/>
              </a:solidFill>
              <a:latin typeface="Roboto" panose="020B0604020202020204" charset="0"/>
              <a:ea typeface="Roboto" panose="020B0604020202020204" charset="0"/>
              <a:cs typeface="Arial"/>
              <a:sym typeface="Arial"/>
            </a:endParaRPr>
          </a:p>
          <a:p>
            <a:pPr marL="0" indent="0">
              <a:buNone/>
            </a:pPr>
            <a:r>
              <a:rPr lang="en-US" sz="1867" b="1" dirty="0">
                <a:solidFill>
                  <a:srgbClr val="000000"/>
                </a:solidFill>
                <a:latin typeface="Roboto" panose="020B0604020202020204" charset="0"/>
                <a:ea typeface="Roboto" panose="020B0604020202020204" charset="0"/>
                <a:cs typeface="Arial"/>
                <a:sym typeface="Arial"/>
              </a:rPr>
              <a:t>How does the CEP Benefit Students?</a:t>
            </a:r>
          </a:p>
          <a:p>
            <a:pPr marL="0" indent="0">
              <a:buNone/>
            </a:pPr>
            <a:r>
              <a:rPr lang="en-US" sz="1867" dirty="0">
                <a:solidFill>
                  <a:srgbClr val="000000"/>
                </a:solidFill>
                <a:latin typeface="Roboto" panose="020B0604020202020204" charset="0"/>
                <a:ea typeface="Roboto" panose="020B0604020202020204" charset="0"/>
                <a:cs typeface="Arial"/>
                <a:sym typeface="Arial"/>
              </a:rPr>
              <a:t>Gives students the ability to see where their courses will transfer or where they can take a specific course to bring back to their home institution. Ultimately, saving them time and money on their journey to degree completion. </a:t>
            </a:r>
          </a:p>
          <a:p>
            <a:pPr marL="0" indent="0">
              <a:buNone/>
            </a:pPr>
            <a:endParaRPr lang="en-US" sz="1067" dirty="0">
              <a:solidFill>
                <a:srgbClr val="000000"/>
              </a:solidFill>
              <a:latin typeface="Roboto" panose="020B0604020202020204" charset="0"/>
              <a:ea typeface="Roboto" panose="020B0604020202020204" charset="0"/>
              <a:cs typeface="Arial"/>
              <a:sym typeface="Arial"/>
            </a:endParaRPr>
          </a:p>
          <a:p>
            <a:pPr marL="0" indent="0">
              <a:buNone/>
            </a:pPr>
            <a:r>
              <a:rPr lang="en-US" sz="1867" u="sng" dirty="0">
                <a:solidFill>
                  <a:schemeClr val="dk1"/>
                </a:solidFill>
                <a:latin typeface="Roboto" panose="020B0604020202020204" charset="0"/>
                <a:ea typeface="Roboto" panose="020B0604020202020204" charset="0"/>
                <a:cs typeface="Arial"/>
                <a:sym typeface="Arial"/>
                <a:hlinkClick r:id="rId3">
                  <a:extLst>
                    <a:ext uri="{A12FA001-AC4F-418D-AE19-62706E023703}">
                      <ahyp:hlinkClr xmlns:ahyp="http://schemas.microsoft.com/office/drawing/2018/hyperlinkcolor" val="tx"/>
                    </a:ext>
                  </a:extLst>
                </a:hlinkClick>
              </a:rPr>
              <a:t>Visit the State Regents’ website</a:t>
            </a:r>
            <a:r>
              <a:rPr lang="en-US" sz="1867" dirty="0">
                <a:solidFill>
                  <a:srgbClr val="000000"/>
                </a:solidFill>
                <a:latin typeface="Roboto" panose="020B0604020202020204" charset="0"/>
                <a:ea typeface="Roboto" panose="020B0604020202020204" charset="0"/>
                <a:cs typeface="Arial"/>
                <a:sym typeface="Arial"/>
              </a:rPr>
              <a:t> for more information on the CEP.</a:t>
            </a:r>
          </a:p>
        </p:txBody>
      </p:sp>
    </p:spTree>
    <p:extLst>
      <p:ext uri="{BB962C8B-B14F-4D97-AF65-F5344CB8AC3E}">
        <p14:creationId xmlns:p14="http://schemas.microsoft.com/office/powerpoint/2010/main" val="389373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674C0-91DB-4B29-983C-1EF267D7E147}"/>
              </a:ext>
            </a:extLst>
          </p:cNvPr>
          <p:cNvSpPr txBox="1"/>
          <p:nvPr/>
        </p:nvSpPr>
        <p:spPr>
          <a:xfrm>
            <a:off x="685800" y="1166842"/>
            <a:ext cx="10820399" cy="4524315"/>
          </a:xfrm>
          <a:prstGeom prst="rect">
            <a:avLst/>
          </a:prstGeom>
          <a:noFill/>
        </p:spPr>
        <p:txBody>
          <a:bodyPr wrap="square" rtlCol="0">
            <a:spAutoFit/>
          </a:bodyPr>
          <a:lstStyle/>
          <a:p>
            <a:r>
              <a:rPr lang="en-US" sz="4800" b="1" dirty="0">
                <a:solidFill>
                  <a:srgbClr val="5E7F9A"/>
                </a:solidFill>
                <a:latin typeface="+mn-lt"/>
              </a:rPr>
              <a:t>Course equivalencies </a:t>
            </a:r>
            <a:r>
              <a:rPr lang="en-US" sz="4000" dirty="0">
                <a:solidFill>
                  <a:srgbClr val="5E7F9A"/>
                </a:solidFill>
                <a:latin typeface="+mn-lt"/>
              </a:rPr>
              <a:t>are tables of courses that are transferable among Oklahoma public colleges and institutions (as well as some private institutions). Each table displays equivalent courses at each college and university and is organized by academic discipline, such as biology or history. </a:t>
            </a:r>
          </a:p>
        </p:txBody>
      </p:sp>
    </p:spTree>
    <p:extLst>
      <p:ext uri="{BB962C8B-B14F-4D97-AF65-F5344CB8AC3E}">
        <p14:creationId xmlns:p14="http://schemas.microsoft.com/office/powerpoint/2010/main" val="3981242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7671CC-43D4-4261-B191-1D082922DEA7}"/>
              </a:ext>
            </a:extLst>
          </p:cNvPr>
          <p:cNvSpPr>
            <a:spLocks noGrp="1"/>
          </p:cNvSpPr>
          <p:nvPr>
            <p:ph type="title"/>
          </p:nvPr>
        </p:nvSpPr>
        <p:spPr>
          <a:xfrm>
            <a:off x="152400" y="627358"/>
            <a:ext cx="11887200" cy="2305517"/>
          </a:xfrm>
        </p:spPr>
        <p:txBody>
          <a:bodyPr>
            <a:normAutofit fontScale="90000"/>
          </a:bodyPr>
          <a:lstStyle/>
          <a:p>
            <a:pPr algn="ctr"/>
            <a:r>
              <a:rPr lang="en-US" sz="6600" b="0" dirty="0">
                <a:solidFill>
                  <a:srgbClr val="5E7F9A"/>
                </a:solidFill>
                <a:latin typeface="Tw Cen MT" panose="020B0602020104020603" pitchFamily="34" charset="0"/>
              </a:rPr>
              <a:t>COMMON COURSE DESCRIPTION AND STUDENT LEARNING OUTCOMES</a:t>
            </a:r>
          </a:p>
        </p:txBody>
      </p:sp>
      <p:sp>
        <p:nvSpPr>
          <p:cNvPr id="6" name="TextBox 5">
            <a:extLst>
              <a:ext uri="{FF2B5EF4-FFF2-40B4-BE49-F238E27FC236}">
                <a16:creationId xmlns:a16="http://schemas.microsoft.com/office/drawing/2014/main" id="{0C422767-77E1-485D-87F4-17938F99B305}"/>
              </a:ext>
            </a:extLst>
          </p:cNvPr>
          <p:cNvSpPr txBox="1"/>
          <p:nvPr/>
        </p:nvSpPr>
        <p:spPr>
          <a:xfrm>
            <a:off x="759139" y="3299024"/>
            <a:ext cx="4602888" cy="400110"/>
          </a:xfrm>
          <a:prstGeom prst="rect">
            <a:avLst/>
          </a:prstGeom>
          <a:noFill/>
          <a:ln>
            <a:noFill/>
          </a:ln>
        </p:spPr>
        <p:txBody>
          <a:bodyPr wrap="square">
            <a:spAutoFit/>
          </a:bodyPr>
          <a:lstStyle/>
          <a:p>
            <a:pPr algn="ctr"/>
            <a:r>
              <a:rPr lang="en-US" sz="2000" b="1" dirty="0">
                <a:latin typeface="Tw Cen MT" panose="020B0602020104020603" pitchFamily="34" charset="0"/>
              </a:rPr>
              <a:t>COMMON COURSE DESCRIPTION</a:t>
            </a:r>
          </a:p>
        </p:txBody>
      </p:sp>
      <p:sp>
        <p:nvSpPr>
          <p:cNvPr id="8" name="TextBox 7">
            <a:extLst>
              <a:ext uri="{FF2B5EF4-FFF2-40B4-BE49-F238E27FC236}">
                <a16:creationId xmlns:a16="http://schemas.microsoft.com/office/drawing/2014/main" id="{65A4E42C-C5B2-43AA-BF66-5B516B3D921D}"/>
              </a:ext>
            </a:extLst>
          </p:cNvPr>
          <p:cNvSpPr txBox="1"/>
          <p:nvPr/>
        </p:nvSpPr>
        <p:spPr>
          <a:xfrm>
            <a:off x="6633779" y="3291296"/>
            <a:ext cx="4697481" cy="400110"/>
          </a:xfrm>
          <a:prstGeom prst="rect">
            <a:avLst/>
          </a:prstGeom>
          <a:noFill/>
          <a:ln>
            <a:noFill/>
          </a:ln>
        </p:spPr>
        <p:txBody>
          <a:bodyPr wrap="square">
            <a:spAutoFit/>
          </a:bodyPr>
          <a:lstStyle/>
          <a:p>
            <a:pPr algn="ctr"/>
            <a:r>
              <a:rPr lang="en-US" sz="2000" b="1" dirty="0">
                <a:latin typeface="Tw Cen MT" panose="020B0602020104020603" pitchFamily="34" charset="0"/>
              </a:rPr>
              <a:t>STUDENT LEARNING OUTCOMES</a:t>
            </a:r>
          </a:p>
        </p:txBody>
      </p:sp>
      <p:sp>
        <p:nvSpPr>
          <p:cNvPr id="9" name="TextBox 8">
            <a:extLst>
              <a:ext uri="{FF2B5EF4-FFF2-40B4-BE49-F238E27FC236}">
                <a16:creationId xmlns:a16="http://schemas.microsoft.com/office/drawing/2014/main" id="{4B7CB21A-7C80-40A1-BA97-0D980EA6CD90}"/>
              </a:ext>
            </a:extLst>
          </p:cNvPr>
          <p:cNvSpPr txBox="1"/>
          <p:nvPr/>
        </p:nvSpPr>
        <p:spPr>
          <a:xfrm>
            <a:off x="711845" y="3925126"/>
            <a:ext cx="4697477" cy="830997"/>
          </a:xfrm>
          <a:prstGeom prst="rect">
            <a:avLst/>
          </a:prstGeom>
          <a:noFill/>
          <a:ln>
            <a:noFill/>
          </a:ln>
        </p:spPr>
        <p:txBody>
          <a:bodyPr wrap="square">
            <a:spAutoFit/>
          </a:bodyPr>
          <a:lstStyle/>
          <a:p>
            <a:pPr algn="ctr"/>
            <a:r>
              <a:rPr lang="en-US" sz="2400" dirty="0">
                <a:latin typeface="Tw Cen MT" panose="020B0602020104020603" pitchFamily="34" charset="0"/>
              </a:rPr>
              <a:t>A common course description is a broad overview of the course. </a:t>
            </a:r>
          </a:p>
        </p:txBody>
      </p:sp>
      <p:sp>
        <p:nvSpPr>
          <p:cNvPr id="10" name="TextBox 9">
            <a:extLst>
              <a:ext uri="{FF2B5EF4-FFF2-40B4-BE49-F238E27FC236}">
                <a16:creationId xmlns:a16="http://schemas.microsoft.com/office/drawing/2014/main" id="{B37501E4-5646-48A4-9213-90E81D4B9393}"/>
              </a:ext>
            </a:extLst>
          </p:cNvPr>
          <p:cNvSpPr txBox="1"/>
          <p:nvPr/>
        </p:nvSpPr>
        <p:spPr>
          <a:xfrm>
            <a:off x="6681080" y="3925126"/>
            <a:ext cx="4697481" cy="1938992"/>
          </a:xfrm>
          <a:prstGeom prst="rect">
            <a:avLst/>
          </a:prstGeom>
          <a:noFill/>
          <a:ln>
            <a:noFill/>
          </a:ln>
        </p:spPr>
        <p:txBody>
          <a:bodyPr wrap="square">
            <a:spAutoFit/>
          </a:bodyPr>
          <a:lstStyle/>
          <a:p>
            <a:pPr algn="ctr"/>
            <a:r>
              <a:rPr lang="en-US" sz="2400" dirty="0">
                <a:latin typeface="Tw Cen MT" panose="020B0602020104020603" pitchFamily="34" charset="0"/>
              </a:rPr>
              <a:t>Student learning outcomes are statements that specify what students will know, be able to do or be able to demonstrate when they have completed the course. </a:t>
            </a:r>
          </a:p>
        </p:txBody>
      </p:sp>
      <p:cxnSp>
        <p:nvCxnSpPr>
          <p:cNvPr id="13" name="Straight Connector 12">
            <a:extLst>
              <a:ext uri="{FF2B5EF4-FFF2-40B4-BE49-F238E27FC236}">
                <a16:creationId xmlns:a16="http://schemas.microsoft.com/office/drawing/2014/main" id="{45663075-0E7F-44C8-A3CB-C8FB7E3D24DA}"/>
              </a:ext>
              <a:ext uri="{C183D7F6-B498-43B3-948B-1728B52AA6E4}">
                <adec:decorative xmlns:adec="http://schemas.microsoft.com/office/drawing/2017/decorative" val="1"/>
              </a:ext>
            </a:extLst>
          </p:cNvPr>
          <p:cNvCxnSpPr>
            <a:cxnSpLocks/>
          </p:cNvCxnSpPr>
          <p:nvPr/>
        </p:nvCxnSpPr>
        <p:spPr>
          <a:xfrm>
            <a:off x="759139" y="3703477"/>
            <a:ext cx="46028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65358E-C2B2-447A-8B1C-157E59B210E4}"/>
              </a:ext>
              <a:ext uri="{C183D7F6-B498-43B3-948B-1728B52AA6E4}">
                <adec:decorative xmlns:adec="http://schemas.microsoft.com/office/drawing/2017/decorative" val="1"/>
              </a:ext>
            </a:extLst>
          </p:cNvPr>
          <p:cNvCxnSpPr>
            <a:cxnSpLocks/>
          </p:cNvCxnSpPr>
          <p:nvPr/>
        </p:nvCxnSpPr>
        <p:spPr>
          <a:xfrm>
            <a:off x="6633779" y="3703477"/>
            <a:ext cx="460288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0BB47E-CA28-495F-A29A-5C91D7F1F81B}"/>
              </a:ext>
              <a:ext uri="{C183D7F6-B498-43B3-948B-1728B52AA6E4}">
                <adec:decorative xmlns:adec="http://schemas.microsoft.com/office/drawing/2017/decorative" val="1"/>
              </a:ext>
            </a:extLst>
          </p:cNvPr>
          <p:cNvSpPr/>
          <p:nvPr/>
        </p:nvSpPr>
        <p:spPr>
          <a:xfrm>
            <a:off x="11014841" y="5970838"/>
            <a:ext cx="914400" cy="88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Fingerprint">
            <a:extLst>
              <a:ext uri="{FF2B5EF4-FFF2-40B4-BE49-F238E27FC236}">
                <a16:creationId xmlns:a16="http://schemas.microsoft.com/office/drawing/2014/main" id="{1376BB6D-85BA-45B1-80AC-46A0675C4F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14841" y="5752865"/>
            <a:ext cx="914400" cy="914400"/>
          </a:xfrm>
          <a:prstGeom prst="rect">
            <a:avLst/>
          </a:prstGeom>
        </p:spPr>
      </p:pic>
    </p:spTree>
    <p:extLst>
      <p:ext uri="{BB962C8B-B14F-4D97-AF65-F5344CB8AC3E}">
        <p14:creationId xmlns:p14="http://schemas.microsoft.com/office/powerpoint/2010/main" val="185493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874" y="155995"/>
            <a:ext cx="10768252" cy="1402915"/>
          </a:xfrm>
        </p:spPr>
        <p:txBody>
          <a:bodyPr>
            <a:normAutofit fontScale="90000"/>
          </a:bodyPr>
          <a:lstStyle/>
          <a:p>
            <a:pPr algn="ctr"/>
            <a:r>
              <a:rPr lang="en-US" sz="7200" b="0" dirty="0">
                <a:solidFill>
                  <a:srgbClr val="5E7F9A"/>
                </a:solidFill>
                <a:latin typeface="Tw Cen MT" panose="020B0602020104020603" pitchFamily="34" charset="0"/>
              </a:rPr>
              <a:t>EQUIVALENCY REQUIREMENTS</a:t>
            </a:r>
          </a:p>
        </p:txBody>
      </p:sp>
      <p:sp>
        <p:nvSpPr>
          <p:cNvPr id="6" name="TextBox 5"/>
          <p:cNvSpPr txBox="1"/>
          <p:nvPr/>
        </p:nvSpPr>
        <p:spPr>
          <a:xfrm>
            <a:off x="711874" y="1445594"/>
            <a:ext cx="10768252" cy="3539430"/>
          </a:xfrm>
          <a:prstGeom prst="rect">
            <a:avLst/>
          </a:prstGeom>
          <a:noFill/>
        </p:spPr>
        <p:txBody>
          <a:bodyPr wrap="square" rtlCol="0">
            <a:spAutoFit/>
          </a:bodyPr>
          <a:lstStyle/>
          <a:p>
            <a:pPr lvl="1"/>
            <a:r>
              <a:rPr lang="en-US" sz="3200" b="1" dirty="0">
                <a:latin typeface="Tw Cen MT" panose="020B0602020104020603" pitchFamily="34" charset="0"/>
              </a:rPr>
              <a:t>Common course descriptions </a:t>
            </a:r>
            <a:r>
              <a:rPr lang="en-US" sz="3200" dirty="0">
                <a:latin typeface="Tw Cen MT" panose="020B0602020104020603" pitchFamily="34" charset="0"/>
              </a:rPr>
              <a:t>must overlap by 75% or more to determine equivalency.</a:t>
            </a:r>
          </a:p>
          <a:p>
            <a:pPr lvl="1"/>
            <a:endParaRPr lang="en-US" sz="3200" dirty="0">
              <a:latin typeface="Tw Cen MT" panose="020B0602020104020603" pitchFamily="34" charset="0"/>
            </a:endParaRPr>
          </a:p>
          <a:p>
            <a:pPr lvl="1"/>
            <a:r>
              <a:rPr lang="en-US" sz="3200" u="sng" dirty="0">
                <a:latin typeface="Tw Cen MT" panose="020B0602020104020603" pitchFamily="34" charset="0"/>
              </a:rPr>
              <a:t>Added in 2017 -</a:t>
            </a:r>
          </a:p>
          <a:p>
            <a:pPr lvl="1"/>
            <a:r>
              <a:rPr lang="en-US" sz="3200" dirty="0">
                <a:latin typeface="Tw Cen MT" panose="020B0602020104020603" pitchFamily="34" charset="0"/>
              </a:rPr>
              <a:t>All </a:t>
            </a:r>
            <a:r>
              <a:rPr lang="en-US" sz="3200" b="1" dirty="0">
                <a:latin typeface="Tw Cen MT" panose="020B0602020104020603" pitchFamily="34" charset="0"/>
              </a:rPr>
              <a:t>student learning outcomes </a:t>
            </a:r>
            <a:r>
              <a:rPr lang="en-US" sz="3200" dirty="0">
                <a:latin typeface="Tw Cen MT" panose="020B0602020104020603" pitchFamily="34" charset="0"/>
              </a:rPr>
              <a:t>are required to be on each participating institutions syllabi. These outcomes are developed by faculty and are developed at a minimum (3-5).</a:t>
            </a:r>
          </a:p>
        </p:txBody>
      </p:sp>
      <p:pic>
        <p:nvPicPr>
          <p:cNvPr id="3" name="Graphic 2" descr="Beginning">
            <a:extLst>
              <a:ext uri="{FF2B5EF4-FFF2-40B4-BE49-F238E27FC236}">
                <a16:creationId xmlns:a16="http://schemas.microsoft.com/office/drawing/2014/main" id="{263A8198-7DE6-49F8-90C6-41AF9AF946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033" y="4871708"/>
            <a:ext cx="1845706" cy="1845706"/>
          </a:xfrm>
          <a:prstGeom prst="rect">
            <a:avLst/>
          </a:prstGeom>
        </p:spPr>
      </p:pic>
      <p:sp>
        <p:nvSpPr>
          <p:cNvPr id="5" name="Oval 4">
            <a:extLst>
              <a:ext uri="{FF2B5EF4-FFF2-40B4-BE49-F238E27FC236}">
                <a16:creationId xmlns:a16="http://schemas.microsoft.com/office/drawing/2014/main" id="{67B542FC-8ACC-4BB0-9E6C-EB1EDB5A37C0}"/>
              </a:ext>
              <a:ext uri="{C183D7F6-B498-43B3-948B-1728B52AA6E4}">
                <adec:decorative xmlns:adec="http://schemas.microsoft.com/office/drawing/2017/decorative" val="1"/>
              </a:ext>
            </a:extLst>
          </p:cNvPr>
          <p:cNvSpPr/>
          <p:nvPr/>
        </p:nvSpPr>
        <p:spPr>
          <a:xfrm>
            <a:off x="11104775" y="5946365"/>
            <a:ext cx="970961" cy="8295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26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B3E8-F9E5-418F-A5CC-78B29ABCA974}"/>
              </a:ext>
            </a:extLst>
          </p:cNvPr>
          <p:cNvSpPr>
            <a:spLocks noGrp="1"/>
          </p:cNvSpPr>
          <p:nvPr>
            <p:ph type="title"/>
          </p:nvPr>
        </p:nvSpPr>
        <p:spPr>
          <a:xfrm>
            <a:off x="221502" y="484631"/>
            <a:ext cx="2720106" cy="5760893"/>
          </a:xfrm>
        </p:spPr>
        <p:txBody>
          <a:bodyPr>
            <a:normAutofit/>
          </a:bodyPr>
          <a:lstStyle/>
          <a:p>
            <a:pPr algn="r"/>
            <a:r>
              <a:rPr lang="en-US" sz="2400" dirty="0"/>
              <a:t>Equivalencies are based on academic year</a:t>
            </a:r>
          </a:p>
        </p:txBody>
      </p:sp>
      <p:pic>
        <p:nvPicPr>
          <p:cNvPr id="3" name="Picture 2" descr="CEP - OSRHE page screenshot">
            <a:extLst>
              <a:ext uri="{FF2B5EF4-FFF2-40B4-BE49-F238E27FC236}">
                <a16:creationId xmlns:a16="http://schemas.microsoft.com/office/drawing/2014/main" id="{D61C0632-CC44-47E4-ACBF-B8B88EA58D5A}"/>
              </a:ext>
            </a:extLst>
          </p:cNvPr>
          <p:cNvPicPr>
            <a:picLocks noChangeAspect="1"/>
          </p:cNvPicPr>
          <p:nvPr/>
        </p:nvPicPr>
        <p:blipFill>
          <a:blip r:embed="rId2"/>
          <a:stretch>
            <a:fillRect/>
          </a:stretch>
        </p:blipFill>
        <p:spPr>
          <a:xfrm>
            <a:off x="3102723" y="133350"/>
            <a:ext cx="8867775" cy="6591300"/>
          </a:xfrm>
          <a:prstGeom prst="rect">
            <a:avLst/>
          </a:prstGeom>
        </p:spPr>
      </p:pic>
    </p:spTree>
    <p:extLst>
      <p:ext uri="{BB962C8B-B14F-4D97-AF65-F5344CB8AC3E}">
        <p14:creationId xmlns:p14="http://schemas.microsoft.com/office/powerpoint/2010/main" val="234764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E49B-F68F-445C-9481-951BB8680ECC}"/>
              </a:ext>
            </a:extLst>
          </p:cNvPr>
          <p:cNvSpPr>
            <a:spLocks noGrp="1"/>
          </p:cNvSpPr>
          <p:nvPr>
            <p:ph type="title"/>
          </p:nvPr>
        </p:nvSpPr>
        <p:spPr>
          <a:xfrm>
            <a:off x="1069848" y="484632"/>
            <a:ext cx="10058400" cy="1007738"/>
          </a:xfrm>
        </p:spPr>
        <p:txBody>
          <a:bodyPr/>
          <a:lstStyle/>
          <a:p>
            <a:pPr algn="ctr"/>
            <a:r>
              <a:rPr lang="en-US" dirty="0"/>
              <a:t>Searchable CEP Module</a:t>
            </a:r>
          </a:p>
        </p:txBody>
      </p:sp>
      <p:pic>
        <p:nvPicPr>
          <p:cNvPr id="3" name="Picture 2" descr="Searchable CEP Module screenshot of page">
            <a:extLst>
              <a:ext uri="{FF2B5EF4-FFF2-40B4-BE49-F238E27FC236}">
                <a16:creationId xmlns:a16="http://schemas.microsoft.com/office/drawing/2014/main" id="{7640114F-F27D-487B-A2F8-A8555F4FEF31}"/>
              </a:ext>
            </a:extLst>
          </p:cNvPr>
          <p:cNvPicPr>
            <a:picLocks noChangeAspect="1"/>
          </p:cNvPicPr>
          <p:nvPr/>
        </p:nvPicPr>
        <p:blipFill>
          <a:blip r:embed="rId2"/>
          <a:stretch>
            <a:fillRect/>
          </a:stretch>
        </p:blipFill>
        <p:spPr>
          <a:xfrm>
            <a:off x="257175" y="1837156"/>
            <a:ext cx="11677650" cy="4029075"/>
          </a:xfrm>
          <a:prstGeom prst="rect">
            <a:avLst/>
          </a:prstGeom>
        </p:spPr>
      </p:pic>
    </p:spTree>
    <p:extLst>
      <p:ext uri="{BB962C8B-B14F-4D97-AF65-F5344CB8AC3E}">
        <p14:creationId xmlns:p14="http://schemas.microsoft.com/office/powerpoint/2010/main" val="180561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A361EF-40E8-4B82-90DE-F1662FCFC6D6}"/>
              </a:ext>
            </a:extLst>
          </p:cNvPr>
          <p:cNvSpPr/>
          <p:nvPr/>
        </p:nvSpPr>
        <p:spPr>
          <a:xfrm>
            <a:off x="861269" y="1474619"/>
            <a:ext cx="10469461" cy="3908762"/>
          </a:xfrm>
          <a:prstGeom prst="rect">
            <a:avLst/>
          </a:prstGeom>
        </p:spPr>
        <p:txBody>
          <a:bodyPr wrap="square">
            <a:spAutoFit/>
          </a:bodyPr>
          <a:lstStyle/>
          <a:p>
            <a:pPr lvl="1">
              <a:buClr>
                <a:schemeClr val="bg1">
                  <a:lumMod val="50000"/>
                </a:schemeClr>
              </a:buClr>
            </a:pPr>
            <a:r>
              <a:rPr lang="en-US" sz="4000" dirty="0"/>
              <a:t>If your course is listed under a category, you are obligated to accept every other course in that category as equivalent to yours and every other institution is under this obligation with your course. </a:t>
            </a:r>
          </a:p>
          <a:p>
            <a:pPr marL="742950" lvl="1" indent="-285750">
              <a:buClr>
                <a:schemeClr val="bg1">
                  <a:lumMod val="50000"/>
                </a:schemeClr>
              </a:buClr>
              <a:buFont typeface="Arial" panose="020B0604020202020204" pitchFamily="34" charset="0"/>
              <a:buChar char="•"/>
            </a:pPr>
            <a:endParaRPr lang="en-US" sz="2400" i="1" dirty="0">
              <a:latin typeface="Tw Cen MT" panose="020B0602020104020603" pitchFamily="34" charset="0"/>
            </a:endParaRPr>
          </a:p>
          <a:p>
            <a:pPr marL="742950" lvl="1" indent="-285750">
              <a:buClr>
                <a:schemeClr val="bg1">
                  <a:lumMod val="50000"/>
                </a:schemeClr>
              </a:buClr>
              <a:buFont typeface="Arial" panose="020B0604020202020204" pitchFamily="34" charset="0"/>
              <a:buChar char="•"/>
            </a:pPr>
            <a:endParaRPr lang="en-US" sz="2400" i="1" dirty="0">
              <a:latin typeface="Tw Cen MT" panose="020B0602020104020603" pitchFamily="34" charset="0"/>
            </a:endParaRPr>
          </a:p>
        </p:txBody>
      </p:sp>
    </p:spTree>
    <p:extLst>
      <p:ext uri="{BB962C8B-B14F-4D97-AF65-F5344CB8AC3E}">
        <p14:creationId xmlns:p14="http://schemas.microsoft.com/office/powerpoint/2010/main" val="487185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2.xml><?xml version="1.0" encoding="utf-8"?>
<ds:datastoreItem xmlns:ds="http://schemas.openxmlformats.org/officeDocument/2006/customXml" ds:itemID="{4710EE66-8707-456F-8F2E-091D581CB030}">
  <ds:schemaRefs>
    <ds:schemaRef ds:uri="16c05727-aa75-4e4a-9b5f-8a80a116589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71af3243-3dd4-4a8d-8c0d-dd76da1f02a5"/>
    <ds:schemaRef ds:uri="http://purl.org/dc/dcmitype/"/>
    <ds:schemaRef ds:uri="http://purl.org/dc/term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0</TotalTime>
  <Words>813</Words>
  <Application>Microsoft Office PowerPoint</Application>
  <PresentationFormat>Widescreen</PresentationFormat>
  <Paragraphs>97</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Franklin Gothic Book</vt:lpstr>
      <vt:lpstr>Georgia</vt:lpstr>
      <vt:lpstr>Roboto</vt:lpstr>
      <vt:lpstr>Trebuchet MS</vt:lpstr>
      <vt:lpstr>Tw Cen MT</vt:lpstr>
      <vt:lpstr>Wingdings</vt:lpstr>
      <vt:lpstr>Wood Type</vt:lpstr>
      <vt:lpstr>PowerPoint Presentation</vt:lpstr>
      <vt:lpstr>Course Equivalency Project (CEP)</vt:lpstr>
      <vt:lpstr>PowerPoint Presentation</vt:lpstr>
      <vt:lpstr>PowerPoint Presentation</vt:lpstr>
      <vt:lpstr>COMMON COURSE DESCRIPTION AND STUDENT LEARNING OUTCOMES</vt:lpstr>
      <vt:lpstr>EQUIVALENCY REQUIREMENTS</vt:lpstr>
      <vt:lpstr>Equivalencies are based on academic year</vt:lpstr>
      <vt:lpstr>Searchable CEP Module</vt:lpstr>
      <vt:lpstr>PowerPoint Presentation</vt:lpstr>
      <vt:lpstr>CEP – Criminal Justice (2023-2024)</vt:lpstr>
      <vt:lpstr>PowerPoint Presentation</vt:lpstr>
      <vt:lpstr>ACADEMIC VICE  PRESIDENT  ROUND I &amp; II</vt:lpstr>
      <vt:lpstr>FACULTY ROUND</vt:lpstr>
      <vt:lpstr>Faculty Meeting Sheet (create version)</vt:lpstr>
      <vt:lpstr>Common Course Description and SLOs (modifications and new)</vt:lpstr>
      <vt:lpstr>New Course Additions</vt:lpstr>
      <vt:lpstr>Faculty Meeting Sheet (Import version)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2019-09-16T19:50:38Z</dcterms:created>
  <dcterms:modified xsi:type="dcterms:W3CDTF">2023-10-07T15:18:39Z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