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2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010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120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6062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789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936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943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9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31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8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0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2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5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2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10/11/2021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Student Organization Leadership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706136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/>
              <a:t>Types of Student Organizations at OSU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Registered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Recognized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Ad Hoc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Administrative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412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89395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Most organization have Registered status</a:t>
            </a:r>
          </a:p>
          <a:p>
            <a:r>
              <a:rPr lang="en-US" sz="2200" dirty="0" smtClean="0"/>
              <a:t>This can be any group formed by at least 14 OSU students (4 officers and 10 additional members) that also has an OSU full-time faculty or staff member as an advisor.</a:t>
            </a:r>
          </a:p>
          <a:p>
            <a:r>
              <a:rPr lang="en-US" sz="2200" dirty="0" smtClean="0"/>
              <a:t>A registered organization is </a:t>
            </a:r>
            <a:r>
              <a:rPr lang="en-US" sz="2200" dirty="0"/>
              <a:t>affiliated with the University because their membership is made up of </a:t>
            </a:r>
            <a:r>
              <a:rPr lang="en-US" sz="2200" dirty="0" smtClean="0"/>
              <a:t>students, but it does </a:t>
            </a:r>
            <a:r>
              <a:rPr lang="en-US" sz="2200" dirty="0"/>
              <a:t>not qualify for </a:t>
            </a:r>
            <a:r>
              <a:rPr lang="en-US" sz="2200" dirty="0" smtClean="0"/>
              <a:t>Recognized status (slide 4). </a:t>
            </a:r>
          </a:p>
          <a:p>
            <a:r>
              <a:rPr lang="en-US" sz="2200" dirty="0"/>
              <a:t>All student organizations, with the exception of Graduate organizations sponsored by the Graduate and Professional Student Association (GPSGA) and Sports Clubs sponsored by the Sports Club Council, start out as </a:t>
            </a:r>
            <a:r>
              <a:rPr lang="en-US" sz="2200" dirty="0" smtClean="0"/>
              <a:t>Registered </a:t>
            </a:r>
            <a:r>
              <a:rPr lang="en-US" sz="2200" dirty="0"/>
              <a:t>organizations.</a:t>
            </a:r>
          </a:p>
          <a:p>
            <a:r>
              <a:rPr lang="en-US" sz="2200" dirty="0"/>
              <a:t>Examples of </a:t>
            </a:r>
            <a:r>
              <a:rPr lang="en-US" sz="2200" dirty="0" smtClean="0"/>
              <a:t>Registered </a:t>
            </a:r>
            <a:r>
              <a:rPr lang="en-US" sz="2200" dirty="0"/>
              <a:t>organizations are religious or political organizations, the knitting club, </a:t>
            </a:r>
            <a:r>
              <a:rPr lang="en-US" sz="2200" dirty="0" smtClean="0"/>
              <a:t>the </a:t>
            </a:r>
            <a:r>
              <a:rPr lang="en-US" sz="2200" dirty="0"/>
              <a:t>international dance </a:t>
            </a:r>
            <a:r>
              <a:rPr lang="en-US" sz="2200" dirty="0" smtClean="0"/>
              <a:t>club etc.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9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51818"/>
          </a:xfrm>
        </p:spPr>
        <p:txBody>
          <a:bodyPr>
            <a:noAutofit/>
          </a:bodyPr>
          <a:lstStyle/>
          <a:p>
            <a:r>
              <a:rPr lang="en-US" sz="2200" dirty="0" smtClean="0"/>
              <a:t>Those Registered Organizations who </a:t>
            </a:r>
            <a:r>
              <a:rPr lang="en-US" sz="2200" dirty="0"/>
              <a:t>qualify and wish to become </a:t>
            </a:r>
            <a:r>
              <a:rPr lang="en-US" sz="2200" dirty="0" smtClean="0"/>
              <a:t>Recognized must request </a:t>
            </a:r>
            <a:r>
              <a:rPr lang="en-US" sz="2200" dirty="0"/>
              <a:t>that status </a:t>
            </a:r>
            <a:r>
              <a:rPr lang="en-US" sz="2200" dirty="0" smtClean="0"/>
              <a:t>online and </a:t>
            </a:r>
            <a:r>
              <a:rPr lang="en-US" sz="2200" dirty="0"/>
              <a:t>go through a review process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A </a:t>
            </a:r>
            <a:r>
              <a:rPr lang="en-US" sz="2200" dirty="0"/>
              <a:t>group must have been </a:t>
            </a:r>
            <a:r>
              <a:rPr lang="en-US" sz="2200" dirty="0" smtClean="0"/>
              <a:t>established and </a:t>
            </a:r>
            <a:r>
              <a:rPr lang="en-US" sz="2200" dirty="0"/>
              <a:t>been </a:t>
            </a:r>
            <a:r>
              <a:rPr lang="en-US" sz="2200" dirty="0" smtClean="0"/>
              <a:t>Registered </a:t>
            </a:r>
            <a:r>
              <a:rPr lang="en-US" sz="2200" dirty="0"/>
              <a:t>at OSU for at least 16 school weeks before being eligible to </a:t>
            </a:r>
            <a:r>
              <a:rPr lang="en-US" sz="2200" dirty="0" smtClean="0"/>
              <a:t>become Recognized.</a:t>
            </a:r>
          </a:p>
          <a:p>
            <a:r>
              <a:rPr lang="en-US" sz="2200" dirty="0" smtClean="0"/>
              <a:t>The </a:t>
            </a:r>
            <a:r>
              <a:rPr lang="en-US" sz="2200" dirty="0"/>
              <a:t>primary differences between the </a:t>
            </a:r>
            <a:r>
              <a:rPr lang="en-US" sz="2200" dirty="0" smtClean="0"/>
              <a:t>Registered and Recognized organizations </a:t>
            </a:r>
            <a:r>
              <a:rPr lang="en-US" sz="2200" dirty="0"/>
              <a:t>are related to </a:t>
            </a:r>
            <a:r>
              <a:rPr lang="en-US" sz="2200" dirty="0" smtClean="0"/>
              <a:t>their purpose, the </a:t>
            </a:r>
            <a:r>
              <a:rPr lang="en-US" sz="2200" dirty="0"/>
              <a:t>use of </a:t>
            </a:r>
            <a:r>
              <a:rPr lang="en-US" sz="2200" dirty="0" smtClean="0"/>
              <a:t>the University’s </a:t>
            </a:r>
            <a:r>
              <a:rPr lang="en-US" sz="2200" dirty="0"/>
              <a:t>name, the opportunity to request the use of University vehicles for travel </a:t>
            </a:r>
            <a:r>
              <a:rPr lang="en-US" sz="2200" dirty="0" smtClean="0"/>
              <a:t>that is </a:t>
            </a:r>
            <a:r>
              <a:rPr lang="en-US" sz="2200" dirty="0"/>
              <a:t>considered University business and the amount and type of activity fees for which </a:t>
            </a:r>
            <a:r>
              <a:rPr lang="en-US" sz="2200" dirty="0" smtClean="0"/>
              <a:t>the group </a:t>
            </a:r>
            <a:r>
              <a:rPr lang="en-US" sz="2200" dirty="0"/>
              <a:t>is eligible to apply.</a:t>
            </a:r>
          </a:p>
        </p:txBody>
      </p:sp>
    </p:spTree>
    <p:extLst>
      <p:ext uri="{BB962C8B-B14F-4D97-AF65-F5344CB8AC3E}">
        <p14:creationId xmlns:p14="http://schemas.microsoft.com/office/powerpoint/2010/main" val="246644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0321" y="2430048"/>
            <a:ext cx="97413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Recognized organizations have a purpose </a:t>
            </a:r>
            <a:r>
              <a:rPr lang="en-US" i="1" dirty="0"/>
              <a:t>which relates directly to the academic mission of the University </a:t>
            </a:r>
            <a:r>
              <a:rPr lang="en-US" dirty="0"/>
              <a:t>as demonstrated through it’s affiliation with a college student council, departmental sponsorship, or is an organization recognizing scholarship or leadership; (Examples </a:t>
            </a:r>
            <a:r>
              <a:rPr lang="en-US" dirty="0" smtClean="0"/>
              <a:t>of these </a:t>
            </a:r>
            <a:r>
              <a:rPr lang="en-US" dirty="0"/>
              <a:t>groups would be Blue </a:t>
            </a:r>
            <a:r>
              <a:rPr lang="en-US" dirty="0" smtClean="0"/>
              <a:t>Key Honor Society, </a:t>
            </a:r>
            <a:r>
              <a:rPr lang="en-US" dirty="0"/>
              <a:t>Therapeutic Recreation Majors Club, Native American Student </a:t>
            </a:r>
            <a:r>
              <a:rPr lang="en-US" dirty="0" smtClean="0"/>
              <a:t>Association etc.) </a:t>
            </a:r>
            <a:endParaRPr lang="en-US" dirty="0"/>
          </a:p>
          <a:p>
            <a:endParaRPr lang="en-US" b="1" i="1" dirty="0" smtClean="0"/>
          </a:p>
          <a:p>
            <a:r>
              <a:rPr lang="en-US" b="1" i="1" dirty="0" smtClean="0"/>
              <a:t>Or</a:t>
            </a: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</a:t>
            </a:r>
            <a:r>
              <a:rPr lang="en-US" dirty="0"/>
              <a:t>been granted </a:t>
            </a:r>
            <a:r>
              <a:rPr lang="en-US" dirty="0" smtClean="0"/>
              <a:t>Recognized status </a:t>
            </a:r>
            <a:r>
              <a:rPr lang="en-US" dirty="0"/>
              <a:t>by the University administration via the OSU Board of Regents.</a:t>
            </a:r>
          </a:p>
          <a:p>
            <a:r>
              <a:rPr lang="en-US" u="sng" dirty="0" smtClean="0"/>
              <a:t>These </a:t>
            </a:r>
            <a:r>
              <a:rPr lang="en-US" u="sng" dirty="0"/>
              <a:t>groups </a:t>
            </a:r>
            <a:r>
              <a:rPr lang="en-US" u="sng" dirty="0" smtClean="0"/>
              <a:t>are: </a:t>
            </a:r>
            <a:r>
              <a:rPr lang="en-US" dirty="0" smtClean="0"/>
              <a:t>The </a:t>
            </a:r>
            <a:r>
              <a:rPr lang="en-US" dirty="0"/>
              <a:t>Student Government Association (SGA); Graduate and Professional</a:t>
            </a:r>
          </a:p>
          <a:p>
            <a:r>
              <a:rPr lang="en-US" dirty="0"/>
              <a:t>Student Government Association (GPSGA); </a:t>
            </a:r>
            <a:r>
              <a:rPr lang="en-US" dirty="0" err="1"/>
              <a:t>Interfraternity</a:t>
            </a:r>
            <a:r>
              <a:rPr lang="en-US" dirty="0"/>
              <a:t> Council (IFC); Panhellenic</a:t>
            </a:r>
          </a:p>
          <a:p>
            <a:r>
              <a:rPr lang="en-US" dirty="0"/>
              <a:t>Council (PHC); National PanHellenic Council (NPHC); Multicultural Greek Council (MGC);</a:t>
            </a:r>
          </a:p>
          <a:p>
            <a:r>
              <a:rPr lang="en-US" dirty="0"/>
              <a:t>the Off-Campus Student Association (OCSA); Residence Halls Association (RHA);</a:t>
            </a:r>
          </a:p>
          <a:p>
            <a:r>
              <a:rPr lang="en-US" dirty="0"/>
              <a:t>International Student Organization (ISO) and the Student Union Activities Board (SUAB).</a:t>
            </a:r>
          </a:p>
        </p:txBody>
      </p:sp>
    </p:spTree>
    <p:extLst>
      <p:ext uri="{BB962C8B-B14F-4D97-AF65-F5344CB8AC3E}">
        <p14:creationId xmlns:p14="http://schemas.microsoft.com/office/powerpoint/2010/main" val="76077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753228"/>
            <a:ext cx="9843245" cy="1080938"/>
          </a:xfrm>
        </p:spPr>
        <p:txBody>
          <a:bodyPr>
            <a:normAutofit/>
          </a:bodyPr>
          <a:lstStyle/>
          <a:p>
            <a:r>
              <a:rPr lang="en-US" sz="3200" dirty="0"/>
              <a:t>Both </a:t>
            </a:r>
            <a:r>
              <a:rPr lang="en-US" sz="3200" dirty="0" smtClean="0"/>
              <a:t>Registered and Recognized Organizations May: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0937" y="2354893"/>
            <a:ext cx="99581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</a:t>
            </a:r>
            <a:r>
              <a:rPr lang="en-US" dirty="0"/>
              <a:t>Request fees from the SGA Co-Sponsorship fund (up to $1500/semester for Recognized</a:t>
            </a:r>
          </a:p>
          <a:p>
            <a:r>
              <a:rPr lang="en-US" dirty="0"/>
              <a:t>or up to $500/semester for Registered);</a:t>
            </a:r>
          </a:p>
          <a:p>
            <a:r>
              <a:rPr lang="en-US" dirty="0"/>
              <a:t>• Request fees from the SGA Multicultural Affairs </a:t>
            </a:r>
            <a:r>
              <a:rPr lang="en-US" dirty="0" smtClean="0"/>
              <a:t>Committee (MAC)</a:t>
            </a:r>
            <a:endParaRPr lang="en-US" dirty="0"/>
          </a:p>
          <a:p>
            <a:r>
              <a:rPr lang="en-US" dirty="0"/>
              <a:t>• Use University facilities (normally at no cost), for regularly scheduled business meeting</a:t>
            </a:r>
          </a:p>
          <a:p>
            <a:r>
              <a:rPr lang="en-US" dirty="0"/>
              <a:t>in designated </a:t>
            </a:r>
            <a:r>
              <a:rPr lang="en-US" dirty="0" smtClean="0"/>
              <a:t>areas including scheduling </a:t>
            </a:r>
            <a:r>
              <a:rPr lang="en-US" dirty="0"/>
              <a:t>the use of grounds, Chi-O Clock tabling,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• Use the unrestricted bulletin boards on campus with proper approval from Student</a:t>
            </a:r>
          </a:p>
          <a:p>
            <a:r>
              <a:rPr lang="en-US" dirty="0"/>
              <a:t>Union Meeting and Conference Services (SU 179</a:t>
            </a:r>
            <a:r>
              <a:rPr lang="en-US" dirty="0" smtClean="0"/>
              <a:t>)</a:t>
            </a:r>
            <a:endParaRPr lang="en-US" dirty="0"/>
          </a:p>
          <a:p>
            <a:endParaRPr lang="en-US" b="1" dirty="0"/>
          </a:p>
          <a:p>
            <a:r>
              <a:rPr lang="en-US" b="1" dirty="0" smtClean="0"/>
              <a:t>*Recognition </a:t>
            </a:r>
            <a:r>
              <a:rPr lang="en-US" b="1" dirty="0"/>
              <a:t>or </a:t>
            </a:r>
            <a:r>
              <a:rPr lang="en-US" b="1" dirty="0" smtClean="0"/>
              <a:t>Registration </a:t>
            </a:r>
            <a:r>
              <a:rPr lang="en-US" b="1" dirty="0"/>
              <a:t>of </a:t>
            </a:r>
            <a:r>
              <a:rPr lang="en-US" b="1" dirty="0" smtClean="0"/>
              <a:t>organizations </a:t>
            </a:r>
            <a:r>
              <a:rPr lang="en-US" b="1" dirty="0"/>
              <a:t>does not mean that the University supports </a:t>
            </a:r>
            <a:r>
              <a:rPr lang="en-US" b="1" dirty="0" smtClean="0"/>
              <a:t>or adheres </a:t>
            </a:r>
            <a:r>
              <a:rPr lang="en-US" b="1" dirty="0"/>
              <a:t>to the views held or positions taken by such groups. Responsibility for any </a:t>
            </a:r>
            <a:r>
              <a:rPr lang="en-US" b="1" dirty="0" smtClean="0"/>
              <a:t>action which </a:t>
            </a:r>
            <a:r>
              <a:rPr lang="en-US" b="1" dirty="0"/>
              <a:t>violates federal, state, or local laws or University regulations must be assumed </a:t>
            </a:r>
            <a:r>
              <a:rPr lang="en-US" b="1" dirty="0" smtClean="0"/>
              <a:t>by the </a:t>
            </a:r>
            <a:r>
              <a:rPr lang="en-US" b="1" dirty="0"/>
              <a:t>individual groups and their individual officers and </a:t>
            </a:r>
            <a:r>
              <a:rPr lang="en-US" b="1" dirty="0" smtClean="0"/>
              <a:t>members. All </a:t>
            </a:r>
            <a:r>
              <a:rPr lang="en-US" b="1" dirty="0"/>
              <a:t>student organizations are required to maintain funds derived from </a:t>
            </a:r>
            <a:r>
              <a:rPr lang="en-US" b="1" i="1" dirty="0"/>
              <a:t>activity fees or </a:t>
            </a:r>
            <a:r>
              <a:rPr lang="en-US" b="1" i="1" dirty="0" smtClean="0"/>
              <a:t>dues assessed </a:t>
            </a:r>
            <a:r>
              <a:rPr lang="en-US" b="1" i="1" dirty="0"/>
              <a:t>of the </a:t>
            </a:r>
            <a:r>
              <a:rPr lang="en-US" b="1" i="1" dirty="0" smtClean="0"/>
              <a:t>members</a:t>
            </a:r>
            <a:r>
              <a:rPr lang="en-US" b="1" dirty="0" smtClean="0"/>
              <a:t> </a:t>
            </a:r>
            <a:r>
              <a:rPr lang="en-US" b="1" dirty="0"/>
              <a:t>in the University banking </a:t>
            </a:r>
            <a:r>
              <a:rPr lang="en-US" b="1" dirty="0" smtClean="0"/>
              <a:t>services (this is the organization’s on-campus Fund)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442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Hoc Organizations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8723" y="2329841"/>
            <a:ext cx="98329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200" dirty="0" smtClean="0"/>
              <a:t>Short-term </a:t>
            </a:r>
            <a:r>
              <a:rPr lang="en-US" sz="2200" b="1" i="1" dirty="0" smtClean="0"/>
              <a:t>Ad Hoc </a:t>
            </a:r>
            <a:r>
              <a:rPr lang="en-US" sz="2200" dirty="0" smtClean="0"/>
              <a:t>groups </a:t>
            </a:r>
            <a:r>
              <a:rPr lang="en-US" sz="2200" dirty="0"/>
              <a:t>to support a specific candidate during their candidacy (usually only </a:t>
            </a:r>
            <a:r>
              <a:rPr lang="en-US" sz="2200" dirty="0" smtClean="0"/>
              <a:t>one semester or </a:t>
            </a:r>
            <a:r>
              <a:rPr lang="en-US" sz="2200" dirty="0"/>
              <a:t>less) or organizations set up for a </a:t>
            </a:r>
            <a:r>
              <a:rPr lang="en-US" sz="2200" i="1" dirty="0"/>
              <a:t>specific </a:t>
            </a:r>
            <a:r>
              <a:rPr lang="en-US" sz="2200" i="1" dirty="0" smtClean="0"/>
              <a:t>short-term </a:t>
            </a:r>
            <a:r>
              <a:rPr lang="en-US" sz="2200" i="1" dirty="0"/>
              <a:t>reason </a:t>
            </a:r>
            <a:r>
              <a:rPr lang="en-US" sz="2200" dirty="0"/>
              <a:t>such as a one-time competition or </a:t>
            </a:r>
            <a:r>
              <a:rPr lang="en-US" sz="2200" dirty="0" smtClean="0"/>
              <a:t>conference can be created and can be given a CampusLink page and an accounting Fund Code (An on-campus account number) for a limited amount of time.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200" dirty="0"/>
              <a:t>These organizations are not eligible for SGA funding of any kind.</a:t>
            </a:r>
          </a:p>
          <a:p>
            <a:pPr fontAlgn="base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497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Organizations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3047" y="2279737"/>
            <a:ext cx="101460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200" dirty="0" smtClean="0"/>
              <a:t>Occasionally, a department or a specific program managed by an Academic or Student </a:t>
            </a:r>
            <a:r>
              <a:rPr lang="en-US" sz="2200" dirty="0"/>
              <a:t>A</a:t>
            </a:r>
            <a:r>
              <a:rPr lang="en-US" sz="2200" dirty="0" smtClean="0"/>
              <a:t>ffairs unit will ask to create an organization for students to join or be placed into.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200" dirty="0" smtClean="0"/>
              <a:t>In this case, Campus Life can create a CampusLink page for the organization so they can use the administrative features within CampusLink to help run the program. 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200" dirty="0" smtClean="0"/>
              <a:t>These organizations are usually </a:t>
            </a:r>
            <a:r>
              <a:rPr lang="en-US" sz="2200" dirty="0"/>
              <a:t>managed exclusively by faculty or </a:t>
            </a:r>
            <a:r>
              <a:rPr lang="en-US" sz="2200" dirty="0" smtClean="0"/>
              <a:t>staff.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2200" dirty="0" smtClean="0"/>
              <a:t>These organizations are not eligible for SGA funding of any kind.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5918409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9A33E6A6E44F8CD9722D328628A4" ma:contentTypeVersion="9" ma:contentTypeDescription="Create a new document." ma:contentTypeScope="" ma:versionID="ea6107a76c570468df1f30e66b8c46a8">
  <xsd:schema xmlns:xsd="http://www.w3.org/2001/XMLSchema" xmlns:xs="http://www.w3.org/2001/XMLSchema" xmlns:p="http://schemas.microsoft.com/office/2006/metadata/properties" xmlns:ns3="fd9a7cf5-1419-441b-8bea-1c569bb81c88" xmlns:ns4="4a5d277a-b4cd-45f2-940c-099677a71bef" targetNamespace="http://schemas.microsoft.com/office/2006/metadata/properties" ma:root="true" ma:fieldsID="c79165b763275b4b8efe62ae4559975a" ns3:_="" ns4:_="">
    <xsd:import namespace="fd9a7cf5-1419-441b-8bea-1c569bb81c88"/>
    <xsd:import namespace="4a5d277a-b4cd-45f2-940c-099677a71be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a7cf5-1419-441b-8bea-1c569bb81c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d277a-b4cd-45f2-940c-099677a71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3DDC85-64CF-4462-A5EB-A320F911D4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4B646D-91CF-41F4-9015-14FE772E78B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a5d277a-b4cd-45f2-940c-099677a71bef"/>
    <ds:schemaRef ds:uri="fd9a7cf5-1419-441b-8bea-1c569bb81c8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BE3D465-71C3-442E-A913-0B1CC1B3F2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9a7cf5-1419-441b-8bea-1c569bb81c88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117</TotalTime>
  <Words>740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  Student Organization Leadership 101</vt:lpstr>
      <vt:lpstr>Registered</vt:lpstr>
      <vt:lpstr>Registered</vt:lpstr>
      <vt:lpstr>Recognized</vt:lpstr>
      <vt:lpstr>Both Registered and Recognized Organizations May:</vt:lpstr>
      <vt:lpstr>Ad Hoc Organizations</vt:lpstr>
      <vt:lpstr>Administrative Organizations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Student Organizations at OSU</dc:title>
  <dc:creator>Gragg, Fran</dc:creator>
  <cp:lastModifiedBy>Gragg, Fran</cp:lastModifiedBy>
  <cp:revision>11</cp:revision>
  <dcterms:created xsi:type="dcterms:W3CDTF">2021-06-22T15:18:59Z</dcterms:created>
  <dcterms:modified xsi:type="dcterms:W3CDTF">2021-10-11T18:00:51Z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0x01010066709A33E6A6E44F8CD9722D328628A4</vt:lpwstr>
  </property>
</Properties>
</file>