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6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cl.okstate.edu/campuslink-user-guid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mpuslink.okstate.edu/submitter/form/start/432461" TargetMode="External"/><Relationship Id="rId2" Type="http://schemas.openxmlformats.org/officeDocument/2006/relationships/hyperlink" Target="https://lcl.okstate.edu/campuslink-user-guid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cl.okstate.edu/campuslink-user-guid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cl.okstate.edu/sampleagendaofficertransitionmeeting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Student Organization Leadership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Officer Transitions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Holding Elections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Updating CampusLink and Accounting Signature Cards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Officer Transition/ Passing Information on to the New Officers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9256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Holding Elections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organization’s </a:t>
            </a:r>
            <a:r>
              <a:rPr lang="en-US" dirty="0"/>
              <a:t>c</a:t>
            </a:r>
            <a:r>
              <a:rPr lang="en-US" dirty="0" smtClean="0"/>
              <a:t>onstitution and/or bylaws will outline the procedures for elections.</a:t>
            </a:r>
          </a:p>
          <a:p>
            <a:r>
              <a:rPr lang="en-US" dirty="0" smtClean="0"/>
              <a:t>Most organizations hold elections once per academic year.</a:t>
            </a:r>
          </a:p>
          <a:p>
            <a:r>
              <a:rPr lang="en-US" dirty="0" smtClean="0"/>
              <a:t>You can hold in-person, private paper ballot, or online on CampusLink. </a:t>
            </a:r>
            <a:r>
              <a:rPr lang="en-US" dirty="0" smtClean="0">
                <a:hlinkClick r:id="rId2"/>
              </a:rPr>
              <a:t>Here’s How</a:t>
            </a:r>
            <a:endParaRPr lang="en-US" dirty="0" smtClean="0"/>
          </a:p>
          <a:p>
            <a:pPr lvl="1"/>
            <a:r>
              <a:rPr lang="en-US" dirty="0" smtClean="0"/>
              <a:t>However you choose to hold elections, be sure to record the ballots cast and the outcomes.</a:t>
            </a:r>
          </a:p>
          <a:p>
            <a:r>
              <a:rPr lang="en-US" dirty="0" smtClean="0"/>
              <a:t>Vacant officer positions can be filled according to the constitution or bylaws.</a:t>
            </a:r>
          </a:p>
        </p:txBody>
      </p:sp>
    </p:spTree>
    <p:extLst>
      <p:ext uri="{BB962C8B-B14F-4D97-AF65-F5344CB8AC3E}">
        <p14:creationId xmlns:p14="http://schemas.microsoft.com/office/powerpoint/2010/main" val="373548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New Officer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Organizations are required to update their new officers’ names and contact information in CampusLink within 30 days after an election. </a:t>
            </a:r>
            <a:r>
              <a:rPr lang="en-US" b="1" dirty="0" smtClean="0">
                <a:hlinkClick r:id="rId2"/>
              </a:rPr>
              <a:t>HERE’S HOW</a:t>
            </a:r>
            <a:endParaRPr lang="en-US" b="1" dirty="0" smtClean="0"/>
          </a:p>
          <a:p>
            <a:r>
              <a:rPr lang="en-US" dirty="0" smtClean="0"/>
              <a:t>If your organization has an on-campus account </a:t>
            </a:r>
            <a:r>
              <a:rPr lang="en-US" i="1" dirty="0" smtClean="0"/>
              <a:t>(this is also called a “Fund” and is a number with a 1-99#### format)</a:t>
            </a:r>
            <a:r>
              <a:rPr lang="en-US" dirty="0" smtClean="0"/>
              <a:t> you will also need to request and then complete an Accounting Signature Card with the new President’s, Treasurer’s, and Advisor’s information and signature </a:t>
            </a:r>
            <a:r>
              <a:rPr lang="en-US" b="1" dirty="0" smtClean="0">
                <a:hlinkClick r:id="rId3"/>
              </a:rPr>
              <a:t>HERE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338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 </a:t>
            </a:r>
            <a:r>
              <a:rPr lang="en-US" dirty="0" smtClean="0"/>
              <a:t>Transition/Passing </a:t>
            </a:r>
            <a:r>
              <a:rPr lang="en-US" dirty="0"/>
              <a:t>Information on to the </a:t>
            </a:r>
            <a:r>
              <a:rPr lang="en-US" dirty="0" smtClean="0"/>
              <a:t>Incoming (New) 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if the new officers have been in the organization for years, their new role as officers will bring new challenges and responsibilities.</a:t>
            </a:r>
          </a:p>
          <a:p>
            <a:r>
              <a:rPr lang="en-US" dirty="0" smtClean="0"/>
              <a:t>Officer transition is important to make sure that new officers have a firm foundation to continue to build the organization. </a:t>
            </a:r>
          </a:p>
          <a:p>
            <a:r>
              <a:rPr lang="en-US" dirty="0" smtClean="0"/>
              <a:t>Officer transition includes passing any and all documents, resources, and materials on to the new officers.</a:t>
            </a:r>
          </a:p>
          <a:p>
            <a:r>
              <a:rPr lang="en-US" dirty="0" smtClean="0"/>
              <a:t>It is ideal to do this in a lengthy formal meeting or an </a:t>
            </a:r>
            <a:r>
              <a:rPr lang="en-US" i="1" dirty="0" smtClean="0"/>
              <a:t>officer retreat</a:t>
            </a:r>
            <a:r>
              <a:rPr lang="en-US" dirty="0" smtClean="0"/>
              <a:t> where old officers can focus on providing information to the new officers and answering questions about their roles.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7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Officer Transition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Outgoing officers should all meet together because some roles or responsibilities overlap between positions.</a:t>
            </a:r>
          </a:p>
          <a:p>
            <a:r>
              <a:rPr lang="en-US" dirty="0" smtClean="0"/>
              <a:t>Outgoing officers should collect and pass on ALL notes, documents, materials, resources and contact information to the new officers.</a:t>
            </a:r>
          </a:p>
          <a:p>
            <a:pPr lvl="1"/>
            <a:r>
              <a:rPr lang="en-US" dirty="0" smtClean="0"/>
              <a:t>Important documents must be stored in the organization’s “Documents” page in CampusLink. </a:t>
            </a:r>
            <a:r>
              <a:rPr lang="en-US" dirty="0" smtClean="0">
                <a:hlinkClick r:id="rId2"/>
              </a:rPr>
              <a:t>HERE’S HOW </a:t>
            </a:r>
            <a:endParaRPr lang="en-US" dirty="0" smtClean="0"/>
          </a:p>
          <a:p>
            <a:pPr lvl="1"/>
            <a:r>
              <a:rPr lang="en-US" dirty="0" smtClean="0"/>
              <a:t>This guarantees that all current and future officers of the organization will have access to them instead of sharing them in a binder that will be lost or a personal drive with a personal password.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9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5244490" cy="1080938"/>
          </a:xfrm>
        </p:spPr>
        <p:txBody>
          <a:bodyPr/>
          <a:lstStyle/>
          <a:p>
            <a:r>
              <a:rPr lang="en-US" smtClean="0"/>
              <a:t>Tips for Officer Transition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82" y="2179528"/>
            <a:ext cx="4947780" cy="443421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Sample Agenda </a:t>
            </a:r>
            <a:r>
              <a:rPr lang="en-US" dirty="0" smtClean="0"/>
              <a:t>for an officer transition meeting.</a:t>
            </a:r>
          </a:p>
          <a:p>
            <a:r>
              <a:rPr lang="en-US" dirty="0" smtClean="0"/>
              <a:t>This is a time for outgoing officers to reflect on their roles and offer advice, not tell the incoming officers what to do.</a:t>
            </a:r>
          </a:p>
          <a:p>
            <a:r>
              <a:rPr lang="en-US" dirty="0" smtClean="0"/>
              <a:t>Offer the new officers a basic plan and ideas, but let them plan the next year on their own.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610" y="0"/>
            <a:ext cx="58987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4651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9A33E6A6E44F8CD9722D328628A4" ma:contentTypeVersion="9" ma:contentTypeDescription="Create a new document." ma:contentTypeScope="" ma:versionID="ea6107a76c570468df1f30e66b8c46a8">
  <xsd:schema xmlns:xsd="http://www.w3.org/2001/XMLSchema" xmlns:xs="http://www.w3.org/2001/XMLSchema" xmlns:p="http://schemas.microsoft.com/office/2006/metadata/properties" xmlns:ns3="fd9a7cf5-1419-441b-8bea-1c569bb81c88" xmlns:ns4="4a5d277a-b4cd-45f2-940c-099677a71bef" targetNamespace="http://schemas.microsoft.com/office/2006/metadata/properties" ma:root="true" ma:fieldsID="c79165b763275b4b8efe62ae4559975a" ns3:_="" ns4:_="">
    <xsd:import namespace="fd9a7cf5-1419-441b-8bea-1c569bb81c88"/>
    <xsd:import namespace="4a5d277a-b4cd-45f2-940c-099677a71be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a7cf5-1419-441b-8bea-1c569bb81c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d277a-b4cd-45f2-940c-099677a71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91249-9F00-4CFC-98CF-3E5CFB203AB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a5d277a-b4cd-45f2-940c-099677a71bef"/>
    <ds:schemaRef ds:uri="fd9a7cf5-1419-441b-8bea-1c569bb81c8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9759B8-B980-404E-B6D1-B59B15B3C9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344E08-819F-4790-B3A2-549EEB326D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9a7cf5-1419-441b-8bea-1c569bb81c88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1213</TotalTime>
  <Words>443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  Student Organization Leadership 101</vt:lpstr>
      <vt:lpstr>Holding Elections</vt:lpstr>
      <vt:lpstr>Updating New Officer Information</vt:lpstr>
      <vt:lpstr>Officer Transition/Passing Information on to the Incoming (New) Officers</vt:lpstr>
      <vt:lpstr>Tips for Officer Transition Meetings</vt:lpstr>
      <vt:lpstr>Tips for Officer Transition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Organization Leadership 101</dc:title>
  <dc:creator>Gragg, Fran</dc:creator>
  <cp:lastModifiedBy>Gragg, Fran</cp:lastModifiedBy>
  <cp:revision>12</cp:revision>
  <dcterms:created xsi:type="dcterms:W3CDTF">2021-07-01T14:25:36Z</dcterms:created>
  <dcterms:modified xsi:type="dcterms:W3CDTF">2021-10-11T17:46:14Z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0x01010066709A33E6A6E44F8CD9722D328628A4</vt:lpwstr>
  </property>
</Properties>
</file>