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63" r:id="rId6"/>
    <p:sldId id="276" r:id="rId7"/>
    <p:sldId id="278" r:id="rId8"/>
    <p:sldId id="262" r:id="rId9"/>
    <p:sldId id="264" r:id="rId10"/>
    <p:sldId id="265" r:id="rId11"/>
    <p:sldId id="258" r:id="rId12"/>
    <p:sldId id="271" r:id="rId13"/>
    <p:sldId id="266" r:id="rId14"/>
    <p:sldId id="259" r:id="rId15"/>
    <p:sldId id="268" r:id="rId16"/>
    <p:sldId id="279" r:id="rId17"/>
    <p:sldId id="269" r:id="rId18"/>
    <p:sldId id="270" r:id="rId19"/>
    <p:sldId id="274" r:id="rId20"/>
    <p:sldId id="273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6760D-67E3-701C-5377-A2D2F7CEC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0648A-88AF-7325-1249-904481814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D3F88-3F6B-0998-0328-9356AD31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DBD1E-D80E-8826-FFB1-25DD5604A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24356-A9C1-CDE2-8537-2CE8A086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0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7F066-7D83-F9A5-24C9-2BE16BC0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6166A6-70D8-8AA5-FF4B-6882DB91D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8337B-0B44-718C-2BF1-545F7F74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61327-8B70-4AEE-2FD4-E788B95CD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DC12D-A877-64F1-4237-9010A98A3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2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A4870B-796C-1777-BE97-D11A11288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F869A1-A851-EA19-104A-C604C4515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FA7DC-8561-16E6-9345-EA070D52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44C70-779C-574D-85D4-03BE4C25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E9ACE-8879-B8CD-9DF6-61C44659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F575-1715-EED3-05D7-9194ED8BD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076FB-46B0-06D0-AA7D-CEEB14870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27E43-91C7-2659-CA86-84E37743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F1EB7-FD19-7613-FE82-FCBD8425C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F8D3D-D724-64DA-A966-03AA08CD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94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D7E57-AE10-1998-B315-152CB062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08A8E-0763-E2FB-5798-78E1460C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7AA49-D943-25BA-C977-7312AAB4A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E491C-0A2E-8F8A-F33C-4F80776B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11B5C-CE2E-6B96-3854-8A4DAC7F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3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641B-B3A6-449C-F12F-B08720177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FF28E-82F8-BB5A-36FB-FFFA9F180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26972-A4FB-9521-1AEB-EC7201461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D45CB-BE53-8C3C-B505-3234F8E1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57FA6-22AF-0B6B-C926-9377EE2F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5579A-2C9D-8470-157C-18374F72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5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4F10-04B2-6855-1B71-A1754791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B19D1-A2D5-6978-A722-64AFA25E4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4C3E1-9AD0-B4C2-EB29-946AE6F17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F271E4-2B8B-787F-1822-0EEE28EA1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1AF3A-59DA-191B-E5A2-974415492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18A8A-E0E3-F2E6-DF7A-8370AA1D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F9CB61-9050-E8E2-C669-B896DAA50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0D4E5-C7D5-BC0D-5ADF-BE40C31D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43B29-A433-4EC6-1563-396DE4A7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FA8F3-3410-1012-5030-7F577B837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D9A0A-6E32-5F6A-5E83-1F7AE73DB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1FE77-C160-56A1-66A5-F62FBF66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5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70F5F2-9E4D-8986-6130-2AB0D914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43AD98-90A8-54B9-1859-490BDD07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EB40E-A34E-B732-F0B0-E30EA9FC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4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42F45-7E25-33B1-AC0A-B5261B3DD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FF5EF-7BF4-87A9-3B6F-DE5F4AF78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5E3F4-242B-DD43-3A59-73C3A3EBA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51636-5B14-AC5B-D1B8-23AAF362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7FB43-D6C8-C1E6-A6D5-8228F985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D254C-A759-664B-85BC-65BC16EB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96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2E514-8A17-886D-AE53-F4A8F3B2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14230-72C1-C6AD-97AF-ADFB641C4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81ADC-3B90-A447-B16B-B3DF4AB5F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FE190-8C84-13D2-C0BC-612C742E3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EC209-9B22-7765-BC19-4DE48791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33C0D-7A1D-5E51-B46E-F443EAF44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1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D658F1-C151-D2E4-E24C-13FA8E38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B7B84-511E-CEE2-A570-3D65D80BF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662D3-B323-19FF-97BB-D5434C876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AC7F8-BD27-45D1-981E-869549A0513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32F78-C7DA-EFD6-0587-B8FA3868E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F6ADA-55F0-4013-549C-A76D00530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57653-3315-47A0-B83F-2DD85A2E9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6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Dob1GmRPrNw?si=Skfw8PNjqw5_OImU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04" y="0"/>
            <a:ext cx="12007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26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1092578"/>
            <a:ext cx="10515600" cy="925374"/>
          </a:xfrm>
        </p:spPr>
        <p:txBody>
          <a:bodyPr>
            <a:normAutofit/>
          </a:bodyPr>
          <a:lstStyle/>
          <a:p>
            <a:r>
              <a:rPr lang="en-US" dirty="0">
                <a:latin typeface="Gotham Narrow Black" pitchFamily="50" charset="0"/>
              </a:rPr>
              <a:t>Santa Fe South Pathways Middle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4941-77E6-7B6A-1BEA-47AA276C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7" y="2017952"/>
            <a:ext cx="11254154" cy="3747470"/>
          </a:xfrm>
        </p:spPr>
        <p:txBody>
          <a:bodyPr>
            <a:normAutofit fontScale="92500"/>
          </a:bodyPr>
          <a:lstStyle/>
          <a:p>
            <a:r>
              <a:rPr lang="en-US" dirty="0"/>
              <a:t>Santa Fe South Pathways Middle College is a 4-year comprehensive high school located on the campus of Oklahoma City Community College (OCCC). </a:t>
            </a:r>
          </a:p>
          <a:p>
            <a:r>
              <a:rPr lang="en-US" dirty="0"/>
              <a:t>Re-opened under new name, with same teachers, vision, and mission.</a:t>
            </a:r>
          </a:p>
          <a:p>
            <a:pPr lvl="1"/>
            <a:r>
              <a:rPr lang="en-US" dirty="0"/>
              <a:t>Growth</a:t>
            </a:r>
          </a:p>
          <a:p>
            <a:pPr lvl="2"/>
            <a:r>
              <a:rPr lang="en-US" dirty="0"/>
              <a:t>20 teachers/staff</a:t>
            </a:r>
          </a:p>
          <a:p>
            <a:pPr lvl="2"/>
            <a:r>
              <a:rPr lang="en-US" dirty="0"/>
              <a:t>330 students</a:t>
            </a:r>
          </a:p>
          <a:p>
            <a:pPr lvl="2"/>
            <a:r>
              <a:rPr lang="en-US" dirty="0"/>
              <a:t>The entire 3</a:t>
            </a:r>
            <a:r>
              <a:rPr lang="en-US" baseline="30000" dirty="0"/>
              <a:t>rd</a:t>
            </a:r>
            <a:r>
              <a:rPr lang="en-US" dirty="0"/>
              <a:t> floor of the OCCC campus</a:t>
            </a:r>
          </a:p>
          <a:p>
            <a:pPr lvl="1"/>
            <a:r>
              <a:rPr lang="en-US" dirty="0"/>
              <a:t>Success</a:t>
            </a:r>
          </a:p>
          <a:p>
            <a:pPr lvl="2"/>
            <a:r>
              <a:rPr lang="en-US" dirty="0"/>
              <a:t>Average student 56 hours of college credit</a:t>
            </a:r>
          </a:p>
          <a:p>
            <a:pPr lvl="2"/>
            <a:r>
              <a:rPr lang="en-US" dirty="0"/>
              <a:t>212 students have earned and Associates Degree (intentional)</a:t>
            </a:r>
          </a:p>
          <a:p>
            <a:pPr lvl="1"/>
            <a:endParaRPr lang="en-US" dirty="0"/>
          </a:p>
          <a:p>
            <a:endParaRPr lang="en-US" dirty="0"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3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6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CC2C5A-2769-E5AE-EB71-B6004A84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3304"/>
            <a:ext cx="10515600" cy="1014829"/>
          </a:xfrm>
        </p:spPr>
        <p:txBody>
          <a:bodyPr/>
          <a:lstStyle/>
          <a:p>
            <a:r>
              <a:rPr lang="en-US" dirty="0">
                <a:latin typeface="Gotham Narrow Black" pitchFamily="50" charset="0"/>
              </a:rPr>
              <a:t>Santa Fe South Pathways Middle College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0464D39-688F-42BB-BCAB-428CDC3202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35" y="2512948"/>
            <a:ext cx="2641735" cy="264173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0AE40C9-852C-445E-A2EC-313240EE97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948"/>
            <a:ext cx="2863735" cy="286373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CB2188-0666-4F61-A917-9F29C7B70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16" y="2512947"/>
            <a:ext cx="2863736" cy="2863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70445D-7484-4C0E-87F1-8B2E9712E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898" y="2512947"/>
            <a:ext cx="3371758" cy="26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3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1ABF2F7-E17E-41A6-A397-31B6B7C1F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96441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3A7CB8D-6123-4C80-BC3C-EA99F176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941784"/>
            <a:ext cx="11009312" cy="560387"/>
          </a:xfrm>
        </p:spPr>
        <p:txBody>
          <a:bodyPr>
            <a:normAutofit/>
          </a:bodyPr>
          <a:lstStyle/>
          <a:p>
            <a:r>
              <a:rPr lang="en-US" dirty="0"/>
              <a:t>This is the environment that they are coming from.</a:t>
            </a: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63EFA31A-DEB1-4B43-B14B-FE3055AC8D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6951" y="1571086"/>
            <a:ext cx="8218098" cy="462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1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6683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Gotham Narrow Black" pitchFamily="50" charset="0"/>
              </a:rPr>
              <a:t>Qualified VS. Prepared for College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D4B81A-9034-4607-80B6-91E66FF4C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/>
              <a:t>Qualified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4941-77E6-7B6A-1BEA-47AA276CFB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Graduated from High School</a:t>
            </a:r>
          </a:p>
          <a:p>
            <a:r>
              <a:rPr lang="en-US" dirty="0"/>
              <a:t>Took the ACT and made a score that allows them to attend college</a:t>
            </a:r>
          </a:p>
          <a:p>
            <a:r>
              <a:rPr lang="en-US" dirty="0"/>
              <a:t>Have the GPA that allows them to attend college</a:t>
            </a:r>
          </a:p>
          <a:p>
            <a:r>
              <a:rPr lang="en-US" dirty="0"/>
              <a:t>Received scholarships to pay for 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F5534-52CF-46FE-B618-B1D28ED5D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4400" dirty="0"/>
              <a:t>Prepared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7578ED-B7FF-423B-AC3C-9FC8DA8F61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Goes to classes without be forced to by a prescriptive schedule.</a:t>
            </a:r>
          </a:p>
          <a:p>
            <a:r>
              <a:rPr lang="en-US" dirty="0"/>
              <a:t>Studies outside of class to prepare for future class.</a:t>
            </a:r>
          </a:p>
          <a:p>
            <a:r>
              <a:rPr lang="en-US" dirty="0"/>
              <a:t>Manages time and priorities of college expectations</a:t>
            </a:r>
          </a:p>
          <a:p>
            <a:r>
              <a:rPr lang="en-US" dirty="0"/>
              <a:t>Sense of Direction, Curiosity, Purpose.</a:t>
            </a:r>
          </a:p>
        </p:txBody>
      </p:sp>
    </p:spTree>
    <p:extLst>
      <p:ext uri="{BB962C8B-B14F-4D97-AF65-F5344CB8AC3E}">
        <p14:creationId xmlns:p14="http://schemas.microsoft.com/office/powerpoint/2010/main" val="883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8BB77A1-D1C7-6CF0-0DB0-ECCD8B5B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54" y="987424"/>
            <a:ext cx="4443046" cy="1069975"/>
          </a:xfrm>
        </p:spPr>
        <p:txBody>
          <a:bodyPr>
            <a:normAutofit/>
          </a:bodyPr>
          <a:lstStyle/>
          <a:p>
            <a:r>
              <a:rPr lang="en-US" dirty="0">
                <a:latin typeface="Gotham Narrow Black" pitchFamily="50" charset="0"/>
              </a:rPr>
              <a:t>Comprehensive Support Services (CSS)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E18339E-82B6-4C08-A312-5EC28C80C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9" y="1140920"/>
            <a:ext cx="6084277" cy="480481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2A4B20-ACE2-256C-A35D-8C700245F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154" y="2186610"/>
            <a:ext cx="4443046" cy="375912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jalla One" panose="02000506040000020004" pitchFamily="2" charset="0"/>
              </a:rPr>
              <a:t>Dedicated counselor(s) and college liaisons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jalla One" panose="02000506040000020004" pitchFamily="2" charset="0"/>
              </a:rPr>
              <a:t>Faculty members who serve as counselors or mentors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jalla One" panose="02000506040000020004" pitchFamily="2" charset="0"/>
              </a:rPr>
              <a:t>Seminars for students enrolled in college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jalla One" panose="02000506040000020004" pitchFamily="2" charset="0"/>
              </a:rPr>
              <a:t>Tutoring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jalla One" panose="02000506040000020004" pitchFamily="2" charset="0"/>
              </a:rPr>
              <a:t>Regular communication with 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jalla One" panose="02000506040000020004" pitchFamily="2" charset="0"/>
              </a:rPr>
              <a:t>Established map of all services available to students and families</a:t>
            </a:r>
          </a:p>
        </p:txBody>
      </p:sp>
    </p:spTree>
    <p:extLst>
      <p:ext uri="{BB962C8B-B14F-4D97-AF65-F5344CB8AC3E}">
        <p14:creationId xmlns:p14="http://schemas.microsoft.com/office/powerpoint/2010/main" val="452978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3" y="1092578"/>
            <a:ext cx="11369615" cy="92537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otham Narrow Black" pitchFamily="50" charset="0"/>
              </a:rPr>
              <a:t>What Challenges do they face after they transfer?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4941-77E6-7B6A-1BEA-47AA276C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64286"/>
            <a:ext cx="9858554" cy="3151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Fjalla One" panose="02000506040000020004" pitchFamily="2" charset="0"/>
              </a:rPr>
              <a:t>“Adulting 101”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How to be a “College Freshman” (in the wild)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How to live on their own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How to handle freedom from parents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How to handle being the youngest students in their classes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How to realize that they don’t HAVE to graduate in 2 years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How to leverage a scholarship to maybe start a Masters.</a:t>
            </a:r>
          </a:p>
        </p:txBody>
      </p:sp>
    </p:spTree>
    <p:extLst>
      <p:ext uri="{BB962C8B-B14F-4D97-AF65-F5344CB8AC3E}">
        <p14:creationId xmlns:p14="http://schemas.microsoft.com/office/powerpoint/2010/main" val="40776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578"/>
            <a:ext cx="10515600" cy="925374"/>
          </a:xfrm>
        </p:spPr>
        <p:txBody>
          <a:bodyPr>
            <a:normAutofit/>
          </a:bodyPr>
          <a:lstStyle/>
          <a:p>
            <a:r>
              <a:rPr lang="en-US" dirty="0">
                <a:latin typeface="Gotham Narrow Black" pitchFamily="50" charset="0"/>
              </a:rPr>
              <a:t>What is Less Challenging?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4941-77E6-7B6A-1BEA-47AA276C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112"/>
            <a:ext cx="9858554" cy="3986971"/>
          </a:xfrm>
        </p:spPr>
        <p:txBody>
          <a:bodyPr>
            <a:normAutofit/>
          </a:bodyPr>
          <a:lstStyle/>
          <a:p>
            <a:r>
              <a:rPr lang="en-US" dirty="0">
                <a:latin typeface="Fjalla One" panose="02000506040000020004" pitchFamily="2" charset="0"/>
              </a:rPr>
              <a:t>They have proven they can do college classes.</a:t>
            </a:r>
          </a:p>
          <a:p>
            <a:r>
              <a:rPr lang="en-US" dirty="0">
                <a:latin typeface="Fjalla One" panose="02000506040000020004" pitchFamily="2" charset="0"/>
              </a:rPr>
              <a:t>They understand the rigor expected from them.</a:t>
            </a:r>
          </a:p>
          <a:p>
            <a:r>
              <a:rPr lang="en-US" dirty="0">
                <a:latin typeface="Fjalla One" panose="02000506040000020004" pitchFamily="2" charset="0"/>
              </a:rPr>
              <a:t>They have practice “doing” college.</a:t>
            </a:r>
          </a:p>
          <a:p>
            <a:r>
              <a:rPr lang="en-US" dirty="0">
                <a:latin typeface="Fjalla One" panose="02000506040000020004" pitchFamily="2" charset="0"/>
              </a:rPr>
              <a:t>They know how to study.</a:t>
            </a:r>
          </a:p>
          <a:p>
            <a:r>
              <a:rPr lang="en-US" dirty="0">
                <a:latin typeface="Fjalla One" panose="02000506040000020004" pitchFamily="2" charset="0"/>
              </a:rPr>
              <a:t>They know how to ask for help.</a:t>
            </a:r>
          </a:p>
          <a:p>
            <a:r>
              <a:rPr lang="en-US" dirty="0">
                <a:latin typeface="Fjalla One" panose="02000506040000020004" pitchFamily="2" charset="0"/>
              </a:rPr>
              <a:t>They know how to look at RATE MY PROFESSOR.</a:t>
            </a:r>
          </a:p>
          <a:p>
            <a:r>
              <a:rPr lang="en-US" dirty="0">
                <a:latin typeface="Fjalla One" panose="02000506040000020004" pitchFamily="2" charset="0"/>
              </a:rPr>
              <a:t>The financial burden of completing college.</a:t>
            </a:r>
          </a:p>
          <a:p>
            <a:endParaRPr lang="en-US" dirty="0">
              <a:latin typeface="Fjalla One" panose="02000506040000020004" pitchFamily="2" charset="0"/>
            </a:endParaRPr>
          </a:p>
          <a:p>
            <a:endParaRPr lang="en-US" dirty="0"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3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1ABF2F7-E17E-41A6-A397-31B6B7C1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3A7CB8D-6123-4C80-BC3C-EA99F176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8388"/>
            <a:ext cx="3932237" cy="989011"/>
          </a:xfrm>
        </p:spPr>
        <p:txBody>
          <a:bodyPr/>
          <a:lstStyle/>
          <a:p>
            <a:r>
              <a:rPr lang="en-US" dirty="0" err="1"/>
              <a:t>Tinh</a:t>
            </a:r>
            <a:r>
              <a:rPr lang="en-US" dirty="0"/>
              <a:t> Dang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037D78D-D3E9-4E32-BB84-3810F42F50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8416" b="18416"/>
          <a:stretch>
            <a:fillRect/>
          </a:stretch>
        </p:blipFill>
        <p:spPr>
          <a:xfrm>
            <a:off x="5180013" y="992188"/>
            <a:ext cx="6172200" cy="48736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BCC2FD-B7E3-468E-90AC-B0BA29B5B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Graduated 2018 High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Graduated 2018 with Associates in Diversified Studies 66 credit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Transferred into Oklahoma State University 2018-2020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 of the RISE Program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Lived in the Dorms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Graduated with BS. In Elementary Education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Returned to Community to be 4</a:t>
            </a:r>
            <a:r>
              <a:rPr lang="en-US" baseline="30000" dirty="0"/>
              <a:t>th</a:t>
            </a:r>
            <a:r>
              <a:rPr lang="en-US" dirty="0"/>
              <a:t> grade teacher.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57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1ABF2F7-E17E-41A6-A397-31B6B7C1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3A7CB8D-6123-4C80-BC3C-EA99F176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8388"/>
            <a:ext cx="3932237" cy="989011"/>
          </a:xfrm>
        </p:spPr>
        <p:txBody>
          <a:bodyPr/>
          <a:lstStyle/>
          <a:p>
            <a:r>
              <a:rPr lang="en-US" dirty="0"/>
              <a:t>Harrison Langston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037D78D-D3E9-4E32-BB84-3810F42F50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92188"/>
            <a:ext cx="4873625" cy="48736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BCC2FD-B7E3-468E-90AC-B0BA29B5B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Graduated 2016 High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Sports Writer, Entertainment Reviewer, Assistant Webmaster for The Pioneer the college Newspaper.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Graduated 2016 with Associates in Diversified Studies 62 credit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Transferred into Oklahoma State University 2016-2019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Lived in the Dorms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Graduated with BA Sociology Degree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Service Specialist for the Oklahoma Department of Human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44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1ABF2F7-E17E-41A6-A397-31B6B7C1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3A7CB8D-6123-4C80-BC3C-EA99F176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8388"/>
            <a:ext cx="3932237" cy="989011"/>
          </a:xfrm>
        </p:spPr>
        <p:txBody>
          <a:bodyPr/>
          <a:lstStyle/>
          <a:p>
            <a:r>
              <a:rPr lang="en-US" dirty="0"/>
              <a:t>Madisyn McAdoo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037D78D-D3E9-4E32-BB84-3810F42F50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922091"/>
            <a:ext cx="3793405" cy="520449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BCC2FD-B7E3-468E-90AC-B0BA29B5B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Graduated 2023 High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Graduated 2023 with Associates in Diversified Studies 79 credit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Accepted to Berkley School of Music in Boston- Would not transfer any credits.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Transferred into University of Central Oklahoma 2023-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Lives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Pursuing a dental Degree has already completed all requirements for Dental School.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EA2CB8-0D7E-405D-B32D-C9035751AB9D}"/>
              </a:ext>
            </a:extLst>
          </p:cNvPr>
          <p:cNvSpPr txBox="1"/>
          <p:nvPr/>
        </p:nvSpPr>
        <p:spPr>
          <a:xfrm>
            <a:off x="9223180" y="2837328"/>
            <a:ext cx="2717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This is a </a:t>
            </a:r>
            <a:r>
              <a:rPr lang="en-US" sz="2000" dirty="0"/>
              <a:t>SHAMELESS</a:t>
            </a:r>
            <a:r>
              <a:rPr lang="en-US" sz="2000" dirty="0">
                <a:solidFill>
                  <a:schemeClr val="accent2"/>
                </a:solidFill>
              </a:rPr>
              <a:t> plug to showcase my 4 daughters.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YES,  </a:t>
            </a:r>
            <a:r>
              <a:rPr lang="en-US" sz="2000" dirty="0"/>
              <a:t>THIS IS PATHETIC</a:t>
            </a:r>
            <a:r>
              <a:rPr lang="en-US" sz="2000" dirty="0">
                <a:solidFill>
                  <a:schemeClr val="accent2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30162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F9C446-BF56-CF6D-C2D7-401153596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68400"/>
            <a:ext cx="9144000" cy="2065867"/>
          </a:xfrm>
        </p:spPr>
        <p:txBody>
          <a:bodyPr/>
          <a:lstStyle/>
          <a:p>
            <a:r>
              <a:rPr lang="en-US" dirty="0">
                <a:latin typeface="Gotham Narrow Black" pitchFamily="50" charset="0"/>
              </a:rPr>
              <a:t>From “Stealth” to </a:t>
            </a:r>
            <a:br>
              <a:rPr lang="en-US" dirty="0">
                <a:latin typeface="Gotham Narrow Black" pitchFamily="50" charset="0"/>
              </a:rPr>
            </a:br>
            <a:r>
              <a:rPr lang="en-US" dirty="0">
                <a:latin typeface="Gotham Narrow Black" pitchFamily="50" charset="0"/>
              </a:rPr>
              <a:t>“Full Steam Ahead!”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68C69-FCD6-D5C1-DCE8-489DFB026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0150"/>
            <a:ext cx="9144000" cy="1655762"/>
          </a:xfrm>
        </p:spPr>
        <p:txBody>
          <a:bodyPr>
            <a:normAutofit fontScale="92500"/>
          </a:bodyPr>
          <a:lstStyle/>
          <a:p>
            <a:pPr algn="l"/>
            <a:r>
              <a:rPr lang="en-US" sz="3200" dirty="0"/>
              <a:t>What role do Early Middle College High Schools (EMCHS) play in supporting students' successful transitions of “stealth students” to and through 4-year universities?</a:t>
            </a:r>
            <a:br>
              <a:rPr lang="en-US" dirty="0"/>
            </a:br>
            <a:endParaRPr lang="en-US" dirty="0">
              <a:solidFill>
                <a:srgbClr val="F26522"/>
              </a:solidFill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63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578"/>
            <a:ext cx="10515600" cy="925374"/>
          </a:xfrm>
        </p:spPr>
        <p:txBody>
          <a:bodyPr>
            <a:normAutofit/>
          </a:bodyPr>
          <a:lstStyle/>
          <a:p>
            <a:r>
              <a:rPr lang="en-US" dirty="0">
                <a:latin typeface="Gotham Narrow Black" pitchFamily="50" charset="0"/>
              </a:rPr>
              <a:t>What do “Stealth Students” need?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4941-77E6-7B6A-1BEA-47AA276C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64286"/>
            <a:ext cx="10295964" cy="35011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Fjalla One" panose="02000506040000020004" pitchFamily="2" charset="0"/>
              </a:rPr>
              <a:t>“Adulting 101”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Treated like a “College Freshman” because that is what they are. ALL BENEFITS!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A true sense of belonging.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Learn how to be a “College Freshman” (in the wild)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Learn how to live on their own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Learn how to handle freedom from parents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Learn how to handle being the youngest student in their classes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Learn how to handle the realization that they don’t HAVE to graduate in 2 years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Learn how leverage a scholarship to maybe start a Masters.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LOVE AND SUPPORT!</a:t>
            </a:r>
          </a:p>
        </p:txBody>
      </p:sp>
    </p:spTree>
    <p:extLst>
      <p:ext uri="{BB962C8B-B14F-4D97-AF65-F5344CB8AC3E}">
        <p14:creationId xmlns:p14="http://schemas.microsoft.com/office/powerpoint/2010/main" val="12608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578"/>
            <a:ext cx="10515600" cy="925374"/>
          </a:xfrm>
        </p:spPr>
        <p:txBody>
          <a:bodyPr>
            <a:normAutofit/>
          </a:bodyPr>
          <a:lstStyle/>
          <a:p>
            <a:r>
              <a:rPr lang="en-US" dirty="0">
                <a:latin typeface="Gotham Narrow Black" pitchFamily="50" charset="0"/>
              </a:rPr>
              <a:t>Questions?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4941-77E6-7B6A-1BEA-47AA276C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64286"/>
            <a:ext cx="10295964" cy="3151775"/>
          </a:xfrm>
        </p:spPr>
        <p:txBody>
          <a:bodyPr>
            <a:normAutofit/>
          </a:bodyPr>
          <a:lstStyle/>
          <a:p>
            <a:endParaRPr lang="en-US" dirty="0"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64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578"/>
            <a:ext cx="10515600" cy="925374"/>
          </a:xfrm>
        </p:spPr>
        <p:txBody>
          <a:bodyPr/>
          <a:lstStyle/>
          <a:p>
            <a:r>
              <a:rPr lang="en-US" dirty="0">
                <a:latin typeface="Gotham Narrow Black" pitchFamily="50" charset="0"/>
              </a:rPr>
              <a:t>What is a “Stealth Transfer”?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4941-77E6-7B6A-1BEA-47AA276C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841" y="2166730"/>
            <a:ext cx="9376913" cy="3925958"/>
          </a:xfrm>
        </p:spPr>
        <p:txBody>
          <a:bodyPr/>
          <a:lstStyle/>
          <a:p>
            <a:r>
              <a:rPr lang="en-US" sz="3600" dirty="0">
                <a:latin typeface="Fjalla One" panose="02000506040000020004" pitchFamily="2" charset="0"/>
              </a:rPr>
              <a:t>Any student that transfers into a University/College that has accumulated enough college credit to be classified something other than what they would normally be without such credit.</a:t>
            </a:r>
          </a:p>
          <a:p>
            <a:endParaRPr lang="en-US" dirty="0"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" y="-205851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578"/>
            <a:ext cx="10515600" cy="925374"/>
          </a:xfrm>
        </p:spPr>
        <p:txBody>
          <a:bodyPr/>
          <a:lstStyle/>
          <a:p>
            <a:r>
              <a:rPr lang="en-US" dirty="0">
                <a:latin typeface="Gotham Narrow Black" pitchFamily="50" charset="0"/>
              </a:rPr>
              <a:t>Stealth Transfer continued: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5C62B7A3-98AE-4A78-8637-A792D1D6D8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297308"/>
              </p:ext>
            </p:extLst>
          </p:nvPr>
        </p:nvGraphicFramePr>
        <p:xfrm>
          <a:off x="319177" y="2094493"/>
          <a:ext cx="11567981" cy="3284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2710">
                  <a:extLst>
                    <a:ext uri="{9D8B030D-6E8A-4147-A177-3AD203B41FA5}">
                      <a16:colId xmlns:a16="http://schemas.microsoft.com/office/drawing/2014/main" val="2488270120"/>
                    </a:ext>
                  </a:extLst>
                </a:gridCol>
                <a:gridCol w="3488765">
                  <a:extLst>
                    <a:ext uri="{9D8B030D-6E8A-4147-A177-3AD203B41FA5}">
                      <a16:colId xmlns:a16="http://schemas.microsoft.com/office/drawing/2014/main" val="255074459"/>
                    </a:ext>
                  </a:extLst>
                </a:gridCol>
                <a:gridCol w="2144242">
                  <a:extLst>
                    <a:ext uri="{9D8B030D-6E8A-4147-A177-3AD203B41FA5}">
                      <a16:colId xmlns:a16="http://schemas.microsoft.com/office/drawing/2014/main" val="1888947637"/>
                    </a:ext>
                  </a:extLst>
                </a:gridCol>
                <a:gridCol w="2372264">
                  <a:extLst>
                    <a:ext uri="{9D8B030D-6E8A-4147-A177-3AD203B41FA5}">
                      <a16:colId xmlns:a16="http://schemas.microsoft.com/office/drawing/2014/main" val="334711940"/>
                    </a:ext>
                  </a:extLst>
                </a:gridCol>
              </a:tblGrid>
              <a:tr h="730764">
                <a:tc>
                  <a:txBody>
                    <a:bodyPr/>
                    <a:lstStyle/>
                    <a:p>
                      <a:r>
                        <a:rPr lang="en-US" dirty="0"/>
                        <a:t>STUDENT and Credits Earned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College credit earned and How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Incoming Classification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Academic Classification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611394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r>
                        <a:rPr lang="en-US" dirty="0"/>
                        <a:t>High School Graduate with 32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Earned through AP and 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Freshman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Sophomore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172680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r>
                        <a:rPr lang="en-US" dirty="0"/>
                        <a:t>High School Graduate with 45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Earned through Dual Enrollment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Freshman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Sophomore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27719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dirty="0"/>
                        <a:t>High School Graduate with Associates Degree and 79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Earned at Early/Middle College High School (EMCHS)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Freshman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44055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dirty="0"/>
                        <a:t>Second Semester College Transfer that earned an Associates Degree in High School with 92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Earned Associates Degree at EMCHS with 77 hours. Earned 15 hours in 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Semester of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Should be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Semester Freshman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86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57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578"/>
            <a:ext cx="10515600" cy="925374"/>
          </a:xfrm>
        </p:spPr>
        <p:txBody>
          <a:bodyPr/>
          <a:lstStyle/>
          <a:p>
            <a:r>
              <a:rPr lang="en-US" dirty="0">
                <a:latin typeface="Gotham Narrow Black" pitchFamily="50" charset="0"/>
              </a:rPr>
              <a:t>Who am I and Why am I up Here?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4941-77E6-7B6A-1BEA-47AA276C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66731"/>
            <a:ext cx="9858554" cy="506132"/>
          </a:xfrm>
        </p:spPr>
        <p:txBody>
          <a:bodyPr/>
          <a:lstStyle/>
          <a:p>
            <a:r>
              <a:rPr lang="en-US" dirty="0">
                <a:latin typeface="Fjalla One" panose="02000506040000020004" pitchFamily="2" charset="0"/>
              </a:rPr>
              <a:t>Christopher D. McAdoo </a:t>
            </a:r>
            <a:r>
              <a:rPr lang="en-US" dirty="0" err="1">
                <a:latin typeface="Fjalla One" panose="02000506040000020004" pitchFamily="2" charset="0"/>
              </a:rPr>
              <a:t>M.Ed.L</a:t>
            </a:r>
            <a:r>
              <a:rPr lang="en-US" dirty="0">
                <a:latin typeface="Fjalla One" panose="02000506040000020004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6F572-6540-4DD3-B9E7-00F592EB6112}"/>
              </a:ext>
            </a:extLst>
          </p:cNvPr>
          <p:cNvSpPr txBox="1"/>
          <p:nvPr/>
        </p:nvSpPr>
        <p:spPr>
          <a:xfrm>
            <a:off x="838198" y="4766734"/>
            <a:ext cx="93769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800" dirty="0">
                <a:latin typeface="Fjalla One" panose="02000506040000020004" pitchFamily="2" charset="0"/>
              </a:rPr>
              <a:t>Principal of Santa Fe South Pathways Middle College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39668-5214-4C5B-B9B7-3323BE39A2C7}"/>
              </a:ext>
            </a:extLst>
          </p:cNvPr>
          <p:cNvSpPr txBox="1"/>
          <p:nvPr/>
        </p:nvSpPr>
        <p:spPr>
          <a:xfrm>
            <a:off x="838198" y="3845020"/>
            <a:ext cx="9376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800" dirty="0">
                <a:latin typeface="Fjalla One" panose="02000506040000020004" pitchFamily="2" charset="0"/>
              </a:rPr>
              <a:t>Currently pursuing my PhD. in Educational Leadership and Policy Studies, PhD Higher Education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22BBAF-29D5-4B17-85A0-4FA48FE8A7A1}"/>
              </a:ext>
            </a:extLst>
          </p:cNvPr>
          <p:cNvSpPr txBox="1"/>
          <p:nvPr/>
        </p:nvSpPr>
        <p:spPr>
          <a:xfrm>
            <a:off x="838198" y="2654544"/>
            <a:ext cx="103456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800" dirty="0">
                <a:latin typeface="Fjalla One" panose="02000506040000020004" pitchFamily="2" charset="0"/>
              </a:rPr>
              <a:t>1993-Northeastern State University- B.S. in Mathematics Education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BCBF51-8C5B-495E-91FF-BDA14C9C75D7}"/>
              </a:ext>
            </a:extLst>
          </p:cNvPr>
          <p:cNvSpPr txBox="1"/>
          <p:nvPr/>
        </p:nvSpPr>
        <p:spPr>
          <a:xfrm>
            <a:off x="838198" y="3285151"/>
            <a:ext cx="112614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800" dirty="0">
                <a:latin typeface="Fjalla One" panose="02000506040000020004" pitchFamily="2" charset="0"/>
              </a:rPr>
              <a:t>2011-University of Central Oklahoma – Masters in Educational  Leadership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3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578"/>
            <a:ext cx="10515600" cy="925374"/>
          </a:xfrm>
        </p:spPr>
        <p:txBody>
          <a:bodyPr/>
          <a:lstStyle/>
          <a:p>
            <a:r>
              <a:rPr lang="en-US" dirty="0">
                <a:latin typeface="Gotham Narrow Black" pitchFamily="50" charset="0"/>
              </a:rPr>
              <a:t>We are creating your problem.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4941-77E6-7B6A-1BEA-47AA276C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66730"/>
            <a:ext cx="9858554" cy="3598691"/>
          </a:xfrm>
        </p:spPr>
        <p:txBody>
          <a:bodyPr>
            <a:normAutofit/>
          </a:bodyPr>
          <a:lstStyle/>
          <a:p>
            <a:r>
              <a:rPr lang="en-US" dirty="0">
                <a:latin typeface="Fjalla One" panose="02000506040000020004" pitchFamily="2" charset="0"/>
              </a:rPr>
              <a:t>Early College students earned an average of 23 college credits upon graduating from high school, and 88% enrolled in college in the immediate fall (AIR, 2009).</a:t>
            </a:r>
          </a:p>
          <a:p>
            <a:r>
              <a:rPr lang="en-US" dirty="0">
                <a:latin typeface="Fjalla One" panose="02000506040000020004" pitchFamily="2" charset="0"/>
              </a:rPr>
              <a:t>84% of Early College students enroll in postsecondary education, compared to 77% of traditional high school students (AIR, 2009).</a:t>
            </a:r>
          </a:p>
          <a:p>
            <a:r>
              <a:rPr lang="en-US" dirty="0">
                <a:latin typeface="Fjalla One" panose="02000506040000020004" pitchFamily="2" charset="0"/>
              </a:rPr>
              <a:t>Early College student population is growing.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Pathways: 2014=13 students in 2023=70 students</a:t>
            </a:r>
          </a:p>
          <a:p>
            <a:pPr lvl="1"/>
            <a:r>
              <a:rPr lang="en-US" dirty="0">
                <a:latin typeface="Fjalla One" panose="02000506040000020004" pitchFamily="2" charset="0"/>
              </a:rPr>
              <a:t>Oklahoma: 2014=1 EMCHS in 2023=15 EMCHS</a:t>
            </a:r>
          </a:p>
          <a:p>
            <a:endParaRPr lang="en-US" dirty="0"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6766"/>
            <a:ext cx="10515600" cy="925374"/>
          </a:xfrm>
        </p:spPr>
        <p:txBody>
          <a:bodyPr/>
          <a:lstStyle/>
          <a:p>
            <a:r>
              <a:rPr lang="en-US" dirty="0">
                <a:latin typeface="Gotham Narrow Black" pitchFamily="50" charset="0"/>
              </a:rPr>
              <a:t>But it’s a GOOD problem.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F0140CA-E52A-4C3F-97A0-11CE84BFF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539" y="1702140"/>
            <a:ext cx="5286520" cy="4206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50D40E-4F0C-4EBC-A92A-DBDAAA8BA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294" y="1702140"/>
            <a:ext cx="5315243" cy="42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578"/>
            <a:ext cx="10515600" cy="9253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Gotham Narrow Black" pitchFamily="50" charset="0"/>
              </a:rPr>
              <a:t>Early/Middle College High School (EMCHS)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4941-77E6-7B6A-1BEA-47AA276C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841" y="2166730"/>
            <a:ext cx="9376913" cy="1508799"/>
          </a:xfrm>
        </p:spPr>
        <p:txBody>
          <a:bodyPr/>
          <a:lstStyle/>
          <a:p>
            <a:r>
              <a:rPr lang="en-US" b="1" dirty="0">
                <a:latin typeface="Fjalla One" panose="02000506040000020004" pitchFamily="2" charset="0"/>
              </a:rPr>
              <a:t>Middle College</a:t>
            </a:r>
            <a:r>
              <a:rPr lang="en-US" dirty="0">
                <a:latin typeface="Fjalla One" panose="02000506040000020004" pitchFamily="2" charset="0"/>
              </a:rPr>
              <a:t>: A program focused on getting high school students college credit through dual/concurrent enrollment while still in high school.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6F572-6540-4DD3-B9E7-00F592EB6112}"/>
              </a:ext>
            </a:extLst>
          </p:cNvPr>
          <p:cNvSpPr txBox="1"/>
          <p:nvPr/>
        </p:nvSpPr>
        <p:spPr>
          <a:xfrm>
            <a:off x="1319841" y="3675529"/>
            <a:ext cx="93769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Fjalla One" panose="02000506040000020004" pitchFamily="2" charset="0"/>
              </a:rPr>
              <a:t>Early College</a:t>
            </a:r>
            <a:r>
              <a:rPr lang="en-US" sz="2800" dirty="0">
                <a:latin typeface="Fjalla One" panose="02000506040000020004" pitchFamily="2" charset="0"/>
              </a:rPr>
              <a:t>: A program, located on a college campus,  focused on getting high school students an Associates Degree through dual/concurrent enrollment while still in high school.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2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529A2C8-AFFB-F6AB-DFE5-84EADB2A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" y="0"/>
            <a:ext cx="120073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0F7F0F-5A5B-46FE-41CF-050D0067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578"/>
            <a:ext cx="10515600" cy="925374"/>
          </a:xfrm>
        </p:spPr>
        <p:txBody>
          <a:bodyPr/>
          <a:lstStyle/>
          <a:p>
            <a:r>
              <a:rPr lang="en-US" dirty="0">
                <a:latin typeface="Gotham Narrow Black" pitchFamily="50" charset="0"/>
              </a:rPr>
              <a:t>Pathways Middle College High School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4941-77E6-7B6A-1BEA-47AA276CF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9" y="2017952"/>
            <a:ext cx="11207262" cy="37474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Founded in 2001 under the Oklahoma City Public Schools (OKCPS) umbrella as Pathways Middle College High School. </a:t>
            </a:r>
          </a:p>
          <a:p>
            <a:r>
              <a:rPr lang="en-US" dirty="0"/>
              <a:t>OKCPS closed school in 2014.</a:t>
            </a:r>
          </a:p>
          <a:p>
            <a:pPr lvl="1"/>
            <a:r>
              <a:rPr lang="en-US" dirty="0"/>
              <a:t>Lack of growth</a:t>
            </a:r>
          </a:p>
          <a:p>
            <a:pPr lvl="2"/>
            <a:r>
              <a:rPr lang="en-US" dirty="0"/>
              <a:t>71 students</a:t>
            </a:r>
          </a:p>
          <a:p>
            <a:pPr lvl="2"/>
            <a:r>
              <a:rPr lang="en-US" dirty="0"/>
              <a:t>5 teachers</a:t>
            </a:r>
          </a:p>
          <a:p>
            <a:pPr lvl="2"/>
            <a:r>
              <a:rPr lang="en-US" dirty="0"/>
              <a:t>4 classrooms</a:t>
            </a:r>
          </a:p>
          <a:p>
            <a:pPr lvl="1"/>
            <a:r>
              <a:rPr lang="en-US" dirty="0"/>
              <a:t>Lack of success</a:t>
            </a:r>
          </a:p>
          <a:p>
            <a:pPr lvl="2"/>
            <a:r>
              <a:rPr lang="en-US" dirty="0"/>
              <a:t>Average student – 13 hours of college credit</a:t>
            </a:r>
          </a:p>
          <a:p>
            <a:pPr lvl="2"/>
            <a:r>
              <a:rPr lang="en-US" dirty="0"/>
              <a:t>1 Student earned an Associates Degree (by accident)</a:t>
            </a:r>
          </a:p>
          <a:p>
            <a:endParaRPr lang="en-US" dirty="0"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9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7600</TotalTime>
  <Words>1084</Words>
  <Application>Microsoft Office PowerPoint</Application>
  <PresentationFormat>Widescreen</PresentationFormat>
  <Paragraphs>135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Fjalla One</vt:lpstr>
      <vt:lpstr>Gotham Narrow Black</vt:lpstr>
      <vt:lpstr>Office Theme</vt:lpstr>
      <vt:lpstr>PowerPoint Presentation</vt:lpstr>
      <vt:lpstr>From “Stealth” to  “Full Steam Ahead!”</vt:lpstr>
      <vt:lpstr>What is a “Stealth Transfer”?</vt:lpstr>
      <vt:lpstr>Stealth Transfer continued:</vt:lpstr>
      <vt:lpstr>Who am I and Why am I up Here?</vt:lpstr>
      <vt:lpstr>We are creating your problem.</vt:lpstr>
      <vt:lpstr>But it’s a GOOD problem.</vt:lpstr>
      <vt:lpstr>Early/Middle College High School (EMCHS)</vt:lpstr>
      <vt:lpstr>Pathways Middle College High School</vt:lpstr>
      <vt:lpstr>Santa Fe South Pathways Middle</vt:lpstr>
      <vt:lpstr>Santa Fe South Pathways Middle College</vt:lpstr>
      <vt:lpstr>This is the environment that they are coming from.</vt:lpstr>
      <vt:lpstr>Qualified VS. Prepared for College</vt:lpstr>
      <vt:lpstr>Comprehensive Support Services (CSS)</vt:lpstr>
      <vt:lpstr>What Challenges do they face after they transfer?</vt:lpstr>
      <vt:lpstr>What is Less Challenging?</vt:lpstr>
      <vt:lpstr>Tinh Dang</vt:lpstr>
      <vt:lpstr>Harrison Langston</vt:lpstr>
      <vt:lpstr>Madisyn McAdoo</vt:lpstr>
      <vt:lpstr>What do “Stealth Students” need?</vt:lpstr>
      <vt:lpstr>Questions?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Bookout, Kailey</dc:creator>
  <cp:lastModifiedBy>Chris McAdoo</cp:lastModifiedBy>
  <cp:revision>42</cp:revision>
  <dcterms:created xsi:type="dcterms:W3CDTF">2023-09-11T18:26:23Z</dcterms:created>
  <dcterms:modified xsi:type="dcterms:W3CDTF">2023-10-06T15:33:43Z</dcterms:modified>
</cp:coreProperties>
</file>