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9" r:id="rId3"/>
    <p:sldId id="264" r:id="rId4"/>
    <p:sldId id="26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ECF2E8-851F-4D59-8B65-5C9E511EC6B6}" v="117" dt="2023-10-12T13:21:57.821"/>
    <p1510:client id="{7D2F90F4-208E-EBD4-692B-078BBB8DA521}" v="3" dt="2023-10-12T13:38:45.9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20021" autoAdjust="0"/>
    <p:restoredTop sz="94660"/>
  </p:normalViewPr>
  <p:slideViewPr>
    <p:cSldViewPr snapToGrid="0">
      <p:cViewPr varScale="1">
        <p:scale>
          <a:sx n="114" d="100"/>
          <a:sy n="114" d="100"/>
        </p:scale>
        <p:origin x="189" y="60"/>
      </p:cViewPr>
      <p:guideLst/>
    </p:cSldViewPr>
  </p:slideViewPr>
  <p:notesTextViewPr>
    <p:cViewPr>
      <p:scale>
        <a:sx n="3" d="2"/>
        <a:sy n="3" d="2"/>
      </p:scale>
      <p:origin x="0" y="0"/>
    </p:cViewPr>
  </p:notesTextViewPr>
  <p:notesViewPr>
    <p:cSldViewPr snapToGrid="0">
      <p:cViewPr varScale="1">
        <p:scale>
          <a:sx n="58" d="100"/>
          <a:sy n="58" d="100"/>
        </p:scale>
        <p:origin x="302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75EBE1-560F-4568-BA18-68A009824929}"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D02646-1EA2-496E-8EAD-057590ADEA64}" type="slidenum">
              <a:rPr lang="en-US" smtClean="0"/>
              <a:t>‹#›</a:t>
            </a:fld>
            <a:endParaRPr lang="en-US"/>
          </a:p>
        </p:txBody>
      </p:sp>
    </p:spTree>
    <p:extLst>
      <p:ext uri="{BB962C8B-B14F-4D97-AF65-F5344CB8AC3E}">
        <p14:creationId xmlns:p14="http://schemas.microsoft.com/office/powerpoint/2010/main" val="1220635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D02646-1EA2-496E-8EAD-057590ADEA64}" type="slidenum">
              <a:rPr lang="en-US" smtClean="0"/>
              <a:t>1</a:t>
            </a:fld>
            <a:endParaRPr lang="en-US"/>
          </a:p>
        </p:txBody>
      </p:sp>
    </p:spTree>
    <p:extLst>
      <p:ext uri="{BB962C8B-B14F-4D97-AF65-F5344CB8AC3E}">
        <p14:creationId xmlns:p14="http://schemas.microsoft.com/office/powerpoint/2010/main" val="2605898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200" b="1" i="0" u="none" strike="noStrike" dirty="0">
                <a:solidFill>
                  <a:srgbClr val="000000"/>
                </a:solidFill>
                <a:effectLst/>
                <a:latin typeface="Arial" panose="020B0604020202020204" pitchFamily="34" charset="0"/>
              </a:rPr>
              <a:t>Introduction </a:t>
            </a:r>
            <a:r>
              <a:rPr lang="en-US" sz="1200" b="0" i="1" u="none" strike="noStrike" dirty="0">
                <a:solidFill>
                  <a:srgbClr val="000000"/>
                </a:solidFill>
                <a:effectLst/>
                <a:latin typeface="Arial" panose="020B0604020202020204" pitchFamily="34" charset="0"/>
              </a:rPr>
              <a:t>Johnnie-Margaret</a:t>
            </a:r>
          </a:p>
          <a:p>
            <a:pPr rtl="0">
              <a:spcBef>
                <a:spcPts val="0"/>
              </a:spcBef>
              <a:spcAft>
                <a:spcPts val="0"/>
              </a:spcAft>
            </a:pPr>
            <a:endParaRPr lang="en-US" b="0" dirty="0">
              <a:effectLst/>
            </a:endParaRPr>
          </a:p>
          <a:p>
            <a:pPr rtl="0" fontAlgn="base">
              <a:spcBef>
                <a:spcPts val="0"/>
              </a:spcBef>
              <a:spcAft>
                <a:spcPts val="0"/>
              </a:spcAft>
            </a:pPr>
            <a:r>
              <a:rPr lang="en-US" dirty="0">
                <a:solidFill>
                  <a:srgbClr val="000000"/>
                </a:solidFill>
                <a:latin typeface="Arial" panose="020B0604020202020204" pitchFamily="34" charset="0"/>
              </a:rPr>
              <a:t>Use fly in bullets to walk audience through the context.</a:t>
            </a:r>
          </a:p>
          <a:p>
            <a:pPr rtl="0" fontAlgn="base">
              <a:spcBef>
                <a:spcPts val="0"/>
              </a:spcBef>
              <a:spcAft>
                <a:spcPts val="0"/>
              </a:spcAft>
            </a:pPr>
            <a:endParaRPr lang="en-US" dirty="0">
              <a:solidFill>
                <a:srgbClr val="000000"/>
              </a:solidFill>
              <a:latin typeface="Arial" panose="020B0604020202020204" pitchFamily="34" charset="0"/>
            </a:endParaRPr>
          </a:p>
          <a:p>
            <a:pPr rtl="0" fontAlgn="base">
              <a:spcBef>
                <a:spcPts val="0"/>
              </a:spcBef>
              <a:spcAft>
                <a:spcPts val="0"/>
              </a:spcAft>
            </a:pPr>
            <a:r>
              <a:rPr lang="en-US" dirty="0">
                <a:solidFill>
                  <a:srgbClr val="000000"/>
                </a:solidFill>
                <a:latin typeface="Arial" panose="020B0604020202020204" pitchFamily="34" charset="0"/>
              </a:rPr>
              <a:t>Make verbal note below…</a:t>
            </a:r>
          </a:p>
          <a:p>
            <a:pPr rtl="0" fontAlgn="base">
              <a:spcBef>
                <a:spcPts val="0"/>
              </a:spcBef>
              <a:spcAft>
                <a:spcPts val="0"/>
              </a:spcAft>
            </a:pPr>
            <a:endParaRPr lang="en-US" dirty="0">
              <a:solidFill>
                <a:srgbClr val="000000"/>
              </a:solidFill>
              <a:latin typeface="Arial" panose="020B0604020202020204" pitchFamily="34" charset="0"/>
            </a:endParaRPr>
          </a:p>
          <a:p>
            <a:pPr rtl="0" fontAlgn="base">
              <a:spcBef>
                <a:spcPts val="0"/>
              </a:spcBef>
              <a:spcAft>
                <a:spcPts val="0"/>
              </a:spcAft>
            </a:pPr>
            <a:r>
              <a:rPr lang="en-US" sz="1200" b="0" i="0" u="none" strike="noStrike" dirty="0">
                <a:solidFill>
                  <a:srgbClr val="000000"/>
                </a:solidFill>
                <a:effectLst/>
                <a:latin typeface="Arial" panose="020B0604020202020204" pitchFamily="34" charset="0"/>
              </a:rPr>
              <a:t>We do recognize that some of you have recently completed an intensive self-study as part of the Tulsa Higher Education Consortium. This was taken into consideration when selecting our survey tool. We believe, and encourage, you to use already collected data to complete this online survey.</a:t>
            </a:r>
          </a:p>
        </p:txBody>
      </p:sp>
      <p:sp>
        <p:nvSpPr>
          <p:cNvPr id="4" name="Slide Number Placeholder 3"/>
          <p:cNvSpPr>
            <a:spLocks noGrp="1"/>
          </p:cNvSpPr>
          <p:nvPr>
            <p:ph type="sldNum" sz="quarter" idx="5"/>
          </p:nvPr>
        </p:nvSpPr>
        <p:spPr/>
        <p:txBody>
          <a:bodyPr/>
          <a:lstStyle/>
          <a:p>
            <a:fld id="{8DD02646-1EA2-496E-8EAD-057590ADEA64}" type="slidenum">
              <a:rPr lang="en-US" smtClean="0"/>
              <a:t>2</a:t>
            </a:fld>
            <a:endParaRPr lang="en-US"/>
          </a:p>
        </p:txBody>
      </p:sp>
    </p:spTree>
    <p:extLst>
      <p:ext uri="{BB962C8B-B14F-4D97-AF65-F5344CB8AC3E}">
        <p14:creationId xmlns:p14="http://schemas.microsoft.com/office/powerpoint/2010/main" val="1277597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200" b="0" i="1" u="none" strike="noStrike" dirty="0">
                <a:solidFill>
                  <a:srgbClr val="000000"/>
                </a:solidFill>
                <a:effectLst/>
                <a:latin typeface="Arial" panose="020B0604020202020204" pitchFamily="34" charset="0"/>
              </a:rPr>
              <a:t>Johnnie-Margaret</a:t>
            </a:r>
            <a:endParaRPr lang="en-US" dirty="0"/>
          </a:p>
          <a:p>
            <a:pPr rtl="0">
              <a:spcBef>
                <a:spcPts val="0"/>
              </a:spcBef>
              <a:spcAft>
                <a:spcPts val="0"/>
              </a:spcAft>
            </a:pPr>
            <a:endParaRPr lang="en-US" sz="1200" b="0" i="0" u="none" strike="noStrike" dirty="0">
              <a:solidFill>
                <a:srgbClr val="000000"/>
              </a:solidFill>
              <a:effectLst/>
              <a:latin typeface="Arial" panose="020B0604020202020204" pitchFamily="34" charset="0"/>
            </a:endParaRPr>
          </a:p>
          <a:p>
            <a:pPr rtl="0">
              <a:spcBef>
                <a:spcPts val="0"/>
              </a:spcBef>
              <a:spcAft>
                <a:spcPts val="0"/>
              </a:spcAft>
            </a:pPr>
            <a:r>
              <a:rPr lang="en-US" sz="1200" b="0" i="0" u="none" strike="noStrike" dirty="0">
                <a:solidFill>
                  <a:srgbClr val="000000"/>
                </a:solidFill>
                <a:effectLst/>
                <a:latin typeface="Arial" panose="020B0604020202020204" pitchFamily="34" charset="0"/>
              </a:rPr>
              <a:t>Survey consists of two parts </a:t>
            </a:r>
            <a:endParaRPr lang="en-US" dirty="0"/>
          </a:p>
        </p:txBody>
      </p:sp>
      <p:sp>
        <p:nvSpPr>
          <p:cNvPr id="4" name="Slide Number Placeholder 3"/>
          <p:cNvSpPr>
            <a:spLocks noGrp="1"/>
          </p:cNvSpPr>
          <p:nvPr>
            <p:ph type="sldNum" sz="quarter" idx="5"/>
          </p:nvPr>
        </p:nvSpPr>
        <p:spPr/>
        <p:txBody>
          <a:bodyPr/>
          <a:lstStyle/>
          <a:p>
            <a:fld id="{8DD02646-1EA2-496E-8EAD-057590ADEA64}" type="slidenum">
              <a:rPr lang="en-US" smtClean="0"/>
              <a:t>3</a:t>
            </a:fld>
            <a:endParaRPr lang="en-US"/>
          </a:p>
        </p:txBody>
      </p:sp>
    </p:spTree>
    <p:extLst>
      <p:ext uri="{BB962C8B-B14F-4D97-AF65-F5344CB8AC3E}">
        <p14:creationId xmlns:p14="http://schemas.microsoft.com/office/powerpoint/2010/main" val="42496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Stephanie</a:t>
            </a:r>
          </a:p>
          <a:p>
            <a:endParaRPr lang="en-US" dirty="0"/>
          </a:p>
        </p:txBody>
      </p:sp>
      <p:sp>
        <p:nvSpPr>
          <p:cNvPr id="4" name="Slide Number Placeholder 3"/>
          <p:cNvSpPr>
            <a:spLocks noGrp="1"/>
          </p:cNvSpPr>
          <p:nvPr>
            <p:ph type="sldNum" sz="quarter" idx="5"/>
          </p:nvPr>
        </p:nvSpPr>
        <p:spPr/>
        <p:txBody>
          <a:bodyPr/>
          <a:lstStyle/>
          <a:p>
            <a:fld id="{8DD02646-1EA2-496E-8EAD-057590ADEA64}" type="slidenum">
              <a:rPr lang="en-US" smtClean="0"/>
              <a:t>4</a:t>
            </a:fld>
            <a:endParaRPr lang="en-US"/>
          </a:p>
        </p:txBody>
      </p:sp>
    </p:spTree>
    <p:extLst>
      <p:ext uri="{BB962C8B-B14F-4D97-AF65-F5344CB8AC3E}">
        <p14:creationId xmlns:p14="http://schemas.microsoft.com/office/powerpoint/2010/main" val="4071441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760D-67E3-701C-5377-A2D2F7CEC4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E0648A-88AF-7325-1249-9044818149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DD3F88-3F6B-0998-0328-9356AD31C673}"/>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5" name="Footer Placeholder 4">
            <a:extLst>
              <a:ext uri="{FF2B5EF4-FFF2-40B4-BE49-F238E27FC236}">
                <a16:creationId xmlns:a16="http://schemas.microsoft.com/office/drawing/2014/main" id="{959DBD1E-D80E-8826-FFB1-25DD5604A0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A24356-A9C1-CDE2-8537-2CE8A08631DE}"/>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250310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F066-7D83-F9A5-24C9-2BE16BC0E8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6166A6-70D8-8AA5-FF4B-6882DB91DE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08337B-0B44-718C-2BF1-545F7F7463D0}"/>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5" name="Footer Placeholder 4">
            <a:extLst>
              <a:ext uri="{FF2B5EF4-FFF2-40B4-BE49-F238E27FC236}">
                <a16:creationId xmlns:a16="http://schemas.microsoft.com/office/drawing/2014/main" id="{A8661327-8B70-4AEE-2FD4-E788B95CD7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4DC12D-A877-64F1-4237-9010A98A3F98}"/>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1649327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4870B-796C-1777-BE97-D11A11288E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F869A1-A851-EA19-104A-C604C4515A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2FA7DC-8561-16E6-9345-EA070D528E89}"/>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5" name="Footer Placeholder 4">
            <a:extLst>
              <a:ext uri="{FF2B5EF4-FFF2-40B4-BE49-F238E27FC236}">
                <a16:creationId xmlns:a16="http://schemas.microsoft.com/office/drawing/2014/main" id="{9C744C70-779C-574D-85D4-03BE4C25C7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CE9ACE-8879-B8CD-9DF6-61C44659C0BE}"/>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205658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AF575-1715-EED3-05D7-9194ED8BD7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3076FB-46B0-06D0-AA7D-CEEB148707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827E43-91C7-2659-CA86-84E377433FC4}"/>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5" name="Footer Placeholder 4">
            <a:extLst>
              <a:ext uri="{FF2B5EF4-FFF2-40B4-BE49-F238E27FC236}">
                <a16:creationId xmlns:a16="http://schemas.microsoft.com/office/drawing/2014/main" id="{E0CF1EB7-FD19-7613-FE82-FCBD8425C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F8D3D-D724-64DA-A966-03AA08CDC6E5}"/>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718394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7E57-AE10-1998-B315-152CB062FD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308A8E-0763-E2FB-5798-78E1460C84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27AA49-D943-25BA-C977-7312AAB4AA0E}"/>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5" name="Footer Placeholder 4">
            <a:extLst>
              <a:ext uri="{FF2B5EF4-FFF2-40B4-BE49-F238E27FC236}">
                <a16:creationId xmlns:a16="http://schemas.microsoft.com/office/drawing/2014/main" id="{B68E491C-0A2E-8F8A-F33C-4F80776BD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11B5C-CE2E-6B96-3854-8A4DAC7FFBFC}"/>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157913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641B-B3A6-449C-F12F-B08720177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FF28E-82F8-BB5A-36FB-FFFA9F180F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F26972-A4FB-9521-1AEB-EC72014610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5D45CB-BE53-8C3C-B505-3234F8E184E0}"/>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6" name="Footer Placeholder 5">
            <a:extLst>
              <a:ext uri="{FF2B5EF4-FFF2-40B4-BE49-F238E27FC236}">
                <a16:creationId xmlns:a16="http://schemas.microsoft.com/office/drawing/2014/main" id="{45057FA6-22AF-0B6B-C926-9377EE2FCD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A5579A-2C9D-8470-157C-18374F720114}"/>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154985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64F10-04B2-6855-1B71-A17547910D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CB19D1-A2D5-6978-A722-64AFA25E4B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E4C3E1-9AD0-B4C2-EB29-946AE6F170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F271E4-2B8B-787F-1822-0EEE28EA14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A1AF3A-59DA-191B-E5A2-974415492E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318A8A-E0E3-F2E6-DF7A-8370AA1D9752}"/>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8" name="Footer Placeholder 7">
            <a:extLst>
              <a:ext uri="{FF2B5EF4-FFF2-40B4-BE49-F238E27FC236}">
                <a16:creationId xmlns:a16="http://schemas.microsoft.com/office/drawing/2014/main" id="{75F9CB61-9050-E8E2-C669-B896DAA507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B0D4E5-C7D5-BC0D-5ADF-BE40C31D955E}"/>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1681401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43B29-A433-4EC6-1563-396DE4A78F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0FA8F3-3410-1012-5030-7F577B8378FE}"/>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4" name="Footer Placeholder 3">
            <a:extLst>
              <a:ext uri="{FF2B5EF4-FFF2-40B4-BE49-F238E27FC236}">
                <a16:creationId xmlns:a16="http://schemas.microsoft.com/office/drawing/2014/main" id="{A97D9A0A-6E32-5F6A-5E83-1F7AE73DB7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D1FE77-C160-56A1-66A5-F62FBF66A994}"/>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3573857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70F5F2-9E4D-8986-6130-2AB0D9146A74}"/>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3" name="Footer Placeholder 2">
            <a:extLst>
              <a:ext uri="{FF2B5EF4-FFF2-40B4-BE49-F238E27FC236}">
                <a16:creationId xmlns:a16="http://schemas.microsoft.com/office/drawing/2014/main" id="{1F43AD98-90A8-54B9-1859-490BDD0711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AEB40E-A34E-B732-F0B0-E30EA9FCA131}"/>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1824747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2F45-7E25-33B1-AC0A-B5261B3DDC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5FF5EF-7BF4-87A9-3B6F-DE5F4AF783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95E3F4-242B-DD43-3A59-73C3A3EBA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F51636-5B14-AC5B-D1B8-23AAF362C4A5}"/>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6" name="Footer Placeholder 5">
            <a:extLst>
              <a:ext uri="{FF2B5EF4-FFF2-40B4-BE49-F238E27FC236}">
                <a16:creationId xmlns:a16="http://schemas.microsoft.com/office/drawing/2014/main" id="{9F97FB43-D6C8-C1E6-A6D5-8228F985E3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ED254C-A759-664B-85BC-65BC16EBBD40}"/>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1226796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E514-8A17-886D-AE53-F4A8F3B28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914230-72C1-C6AD-97AF-ADFB641C49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981ADC-3B90-A447-B16B-B3DF4AB5F4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9FE190-8C84-13D2-C0BC-612C742E3C93}"/>
              </a:ext>
            </a:extLst>
          </p:cNvPr>
          <p:cNvSpPr>
            <a:spLocks noGrp="1"/>
          </p:cNvSpPr>
          <p:nvPr>
            <p:ph type="dt" sz="half" idx="10"/>
          </p:nvPr>
        </p:nvSpPr>
        <p:spPr/>
        <p:txBody>
          <a:bodyPr/>
          <a:lstStyle/>
          <a:p>
            <a:fld id="{BB2AC7F8-BD27-45D1-981E-869549A05131}" type="datetimeFigureOut">
              <a:rPr lang="en-US" smtClean="0"/>
              <a:t>10/12/2023</a:t>
            </a:fld>
            <a:endParaRPr lang="en-US"/>
          </a:p>
        </p:txBody>
      </p:sp>
      <p:sp>
        <p:nvSpPr>
          <p:cNvPr id="6" name="Footer Placeholder 5">
            <a:extLst>
              <a:ext uri="{FF2B5EF4-FFF2-40B4-BE49-F238E27FC236}">
                <a16:creationId xmlns:a16="http://schemas.microsoft.com/office/drawing/2014/main" id="{1E3EC209-9B22-7765-BC19-4DE4879101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933C0D-7A1D-5E51-B46E-F443EAF44D88}"/>
              </a:ext>
            </a:extLst>
          </p:cNvPr>
          <p:cNvSpPr>
            <a:spLocks noGrp="1"/>
          </p:cNvSpPr>
          <p:nvPr>
            <p:ph type="sldNum" sz="quarter" idx="12"/>
          </p:nvPr>
        </p:nvSpPr>
        <p:spPr/>
        <p:txBody>
          <a:bodyPr/>
          <a:lstStyle/>
          <a:p>
            <a:fld id="{4CF57653-3315-47A0-B83F-2DD85A2E9676}" type="slidenum">
              <a:rPr lang="en-US" smtClean="0"/>
              <a:t>‹#›</a:t>
            </a:fld>
            <a:endParaRPr lang="en-US"/>
          </a:p>
        </p:txBody>
      </p:sp>
    </p:spTree>
    <p:extLst>
      <p:ext uri="{BB962C8B-B14F-4D97-AF65-F5344CB8AC3E}">
        <p14:creationId xmlns:p14="http://schemas.microsoft.com/office/powerpoint/2010/main" val="200321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D658F1-C151-D2E4-E24C-13FA8E385D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5B7B84-511E-CEE2-A570-3D65D80BFF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C662D3-B323-19FF-97BB-D5434C8764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AC7F8-BD27-45D1-981E-869549A05131}" type="datetimeFigureOut">
              <a:rPr lang="en-US" smtClean="0"/>
              <a:t>10/12/2023</a:t>
            </a:fld>
            <a:endParaRPr lang="en-US"/>
          </a:p>
        </p:txBody>
      </p:sp>
      <p:sp>
        <p:nvSpPr>
          <p:cNvPr id="5" name="Footer Placeholder 4">
            <a:extLst>
              <a:ext uri="{FF2B5EF4-FFF2-40B4-BE49-F238E27FC236}">
                <a16:creationId xmlns:a16="http://schemas.microsoft.com/office/drawing/2014/main" id="{4E832F78-C7DA-EFD6-0587-B8FA3868E5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3F6ADA-55F0-4013-549C-A76D005300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57653-3315-47A0-B83F-2DD85A2E9676}" type="slidenum">
              <a:rPr lang="en-US" smtClean="0"/>
              <a:t>‹#›</a:t>
            </a:fld>
            <a:endParaRPr lang="en-US"/>
          </a:p>
        </p:txBody>
      </p:sp>
    </p:spTree>
    <p:extLst>
      <p:ext uri="{BB962C8B-B14F-4D97-AF65-F5344CB8AC3E}">
        <p14:creationId xmlns:p14="http://schemas.microsoft.com/office/powerpoint/2010/main" val="1606865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ohnniemargaret@ou.edu" TargetMode="External"/><Relationship Id="rId4" Type="http://schemas.openxmlformats.org/officeDocument/2006/relationships/hyperlink" Target="mailto:sbaird@osrhe.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2.png"/><Relationship Id="rId4" Type="http://schemas.openxmlformats.org/officeDocument/2006/relationships/hyperlink" Target="https://drive.google.com/file/d/1AMushSxGuCQqV7WRYhRZHhZ4Sk5cvBdp/view"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docs.google.com/document/d/1BXyaw-zlXi4aPz6wdW0MrThR8zBgAYUrGf3wWSLOLLw/edit?usp=sharing" TargetMode="External"/><Relationship Id="rId4" Type="http://schemas.openxmlformats.org/officeDocument/2006/relationships/hyperlink" Target="https://docs.google.com/document/d/1QlntboMBYZuhct-Zb3lDse5D3D2SW3S6BZFMQyyu53U/edit?usp=shari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black text&#10;&#10;Description automatically generated">
            <a:extLst>
              <a:ext uri="{FF2B5EF4-FFF2-40B4-BE49-F238E27FC236}">
                <a16:creationId xmlns:a16="http://schemas.microsoft.com/office/drawing/2014/main" id="{C529A2C8-AFFB-F6AB-DFE5-84EADB2A0F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04" y="0"/>
            <a:ext cx="12007392" cy="6858000"/>
          </a:xfrm>
          <a:prstGeom prst="rect">
            <a:avLst/>
          </a:prstGeom>
        </p:spPr>
      </p:pic>
      <p:sp>
        <p:nvSpPr>
          <p:cNvPr id="2" name="Title 1">
            <a:extLst>
              <a:ext uri="{FF2B5EF4-FFF2-40B4-BE49-F238E27FC236}">
                <a16:creationId xmlns:a16="http://schemas.microsoft.com/office/drawing/2014/main" id="{76F9C446-BF56-CF6D-C2D7-4011535969DC}"/>
              </a:ext>
            </a:extLst>
          </p:cNvPr>
          <p:cNvSpPr>
            <a:spLocks noGrp="1"/>
          </p:cNvSpPr>
          <p:nvPr>
            <p:ph type="ctrTitle"/>
          </p:nvPr>
        </p:nvSpPr>
        <p:spPr>
          <a:xfrm>
            <a:off x="465589" y="2085174"/>
            <a:ext cx="11316749" cy="1803162"/>
          </a:xfrm>
        </p:spPr>
        <p:txBody>
          <a:bodyPr>
            <a:normAutofit/>
          </a:bodyPr>
          <a:lstStyle/>
          <a:p>
            <a:r>
              <a:rPr lang="en-US" dirty="0">
                <a:latin typeface="Gotham Narrow Black" pitchFamily="50" charset="0"/>
              </a:rPr>
              <a:t>Statewide Transfer Audit &amp; Policy</a:t>
            </a:r>
            <a:br>
              <a:rPr lang="en-US" dirty="0">
                <a:latin typeface="Gotham Narrow Black" pitchFamily="50" charset="0"/>
              </a:rPr>
            </a:br>
            <a:endParaRPr lang="en-US" dirty="0">
              <a:latin typeface="Gotham Narrow Black" pitchFamily="50" charset="0"/>
            </a:endParaRPr>
          </a:p>
        </p:txBody>
      </p:sp>
      <p:sp>
        <p:nvSpPr>
          <p:cNvPr id="3" name="Subtitle 2">
            <a:extLst>
              <a:ext uri="{FF2B5EF4-FFF2-40B4-BE49-F238E27FC236}">
                <a16:creationId xmlns:a16="http://schemas.microsoft.com/office/drawing/2014/main" id="{43E68C69-FCD6-D5C1-DCE8-489DFB0262CB}"/>
              </a:ext>
            </a:extLst>
          </p:cNvPr>
          <p:cNvSpPr>
            <a:spLocks noGrp="1"/>
          </p:cNvSpPr>
          <p:nvPr>
            <p:ph type="subTitle" idx="1"/>
          </p:nvPr>
        </p:nvSpPr>
        <p:spPr>
          <a:xfrm>
            <a:off x="1392651" y="3353871"/>
            <a:ext cx="9292127" cy="2489426"/>
          </a:xfrm>
        </p:spPr>
        <p:txBody>
          <a:bodyPr>
            <a:normAutofit/>
          </a:bodyPr>
          <a:lstStyle/>
          <a:p>
            <a:pPr marL="685800" algn="l">
              <a:lnSpc>
                <a:spcPct val="100000"/>
              </a:lnSpc>
              <a:spcBef>
                <a:spcPts val="600"/>
              </a:spcBef>
            </a:pPr>
            <a:r>
              <a:rPr lang="en-US" sz="1800" dirty="0">
                <a:effectLst/>
                <a:latin typeface="Arial" panose="020B0604020202020204" pitchFamily="34" charset="0"/>
                <a:ea typeface="Calibri" panose="020F0502020204030204" pitchFamily="34" charset="0"/>
                <a:cs typeface="Arial" panose="020B0604020202020204" pitchFamily="34" charset="0"/>
              </a:rPr>
              <a:t>Dr. </a:t>
            </a:r>
            <a:r>
              <a:rPr lang="en-US" sz="1800" dirty="0">
                <a:latin typeface="Arial" panose="020B0604020202020204" pitchFamily="34" charset="0"/>
                <a:ea typeface="Calibri" panose="020F0502020204030204" pitchFamily="34" charset="0"/>
                <a:cs typeface="Arial" panose="020B0604020202020204" pitchFamily="34" charset="0"/>
              </a:rPr>
              <a:t>Stephanie Baird				</a:t>
            </a:r>
            <a:r>
              <a:rPr lang="en-US" sz="1800" dirty="0">
                <a:latin typeface="Arial" panose="020B0604020202020204" pitchFamily="34" charset="0"/>
                <a:ea typeface="Calibri" panose="020F0502020204030204" pitchFamily="34" charset="0"/>
                <a:cs typeface="Arial" panose="020B0604020202020204" pitchFamily="34" charset="0"/>
                <a:hlinkClick r:id="rId4"/>
              </a:rPr>
              <a:t>sbaird@osrhe.edu</a:t>
            </a:r>
            <a:r>
              <a:rPr lang="en-US" sz="1800" dirty="0">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685800" algn="l">
              <a:lnSpc>
                <a:spcPct val="100000"/>
              </a:lnSpc>
              <a:spcBef>
                <a:spcPts val="600"/>
              </a:spcBef>
            </a:pPr>
            <a:r>
              <a:rPr lang="en-US" sz="1800" i="1" dirty="0">
                <a:effectLst/>
                <a:latin typeface="Arial" panose="020B0604020202020204" pitchFamily="34" charset="0"/>
                <a:ea typeface="Calibri" panose="020F0502020204030204" pitchFamily="34" charset="0"/>
                <a:cs typeface="Arial" panose="020B0604020202020204" pitchFamily="34" charset="0"/>
              </a:rPr>
              <a:t>Associate Vice Chancellor for Research, Planning, &amp; Evaluation</a:t>
            </a:r>
          </a:p>
          <a:p>
            <a:pPr marL="685800" algn="l">
              <a:lnSpc>
                <a:spcPct val="100000"/>
              </a:lnSpc>
              <a:spcBef>
                <a:spcPts val="600"/>
              </a:spcBef>
            </a:pPr>
            <a:r>
              <a:rPr lang="en-US" sz="1800" i="1" dirty="0">
                <a:solidFill>
                  <a:srgbClr val="000000"/>
                </a:solidFill>
                <a:latin typeface="Arial" panose="020B0604020202020204" pitchFamily="34" charset="0"/>
                <a:ea typeface="Calibri" panose="020F0502020204030204" pitchFamily="34" charset="0"/>
                <a:cs typeface="Arial" panose="020B0604020202020204" pitchFamily="34" charset="0"/>
              </a:rPr>
              <a:t>Oklahoma State Regents for Higher Education</a:t>
            </a:r>
          </a:p>
          <a:p>
            <a:pPr marL="685800" algn="l">
              <a:lnSpc>
                <a:spcPct val="100000"/>
              </a:lnSpc>
              <a:spcBef>
                <a:spcPts val="600"/>
              </a:spcBef>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685800" algn="l">
              <a:lnSpc>
                <a:spcPct val="100000"/>
              </a:lnSpc>
              <a:spcBef>
                <a:spcPts val="600"/>
              </a:spcBef>
            </a:pP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Dr. Johnnie-Margaret McConnell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hlinkClick r:id="rId5"/>
              </a:rPr>
              <a:t>johnniemargaret@ou.edu</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marL="685800" algn="l">
              <a:lnSpc>
                <a:spcPct val="100000"/>
              </a:lnSpc>
              <a:spcBef>
                <a:spcPts val="600"/>
              </a:spcBef>
            </a:pPr>
            <a:r>
              <a:rPr lang="en-US" sz="1800" i="1" dirty="0">
                <a:solidFill>
                  <a:srgbClr val="000000"/>
                </a:solidFill>
                <a:latin typeface="Arial" panose="020B0604020202020204" pitchFamily="34" charset="0"/>
                <a:ea typeface="Calibri" panose="020F0502020204030204" pitchFamily="34" charset="0"/>
                <a:cs typeface="Arial" panose="020B0604020202020204" pitchFamily="34" charset="0"/>
              </a:rPr>
              <a:t>Director of Transfer Student Success</a:t>
            </a:r>
          </a:p>
          <a:p>
            <a:pPr marL="685800" algn="l">
              <a:lnSpc>
                <a:spcPct val="100000"/>
              </a:lnSpc>
              <a:spcBef>
                <a:spcPts val="600"/>
              </a:spcBef>
            </a:pPr>
            <a:r>
              <a:rPr lang="en-US" sz="1800" i="1" dirty="0">
                <a:solidFill>
                  <a:srgbClr val="000000"/>
                </a:solidFill>
                <a:latin typeface="Arial" panose="020B0604020202020204" pitchFamily="34" charset="0"/>
                <a:ea typeface="Calibri" panose="020F0502020204030204" pitchFamily="34" charset="0"/>
                <a:cs typeface="Arial" panose="020B0604020202020204" pitchFamily="34" charset="0"/>
              </a:rPr>
              <a:t>University of Oklahoma</a:t>
            </a:r>
            <a:r>
              <a:rPr lang="en-US"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US" i="1" dirty="0">
              <a:solidFill>
                <a:srgbClr val="F2652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16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black text&#10;&#10;Description automatically generated">
            <a:extLst>
              <a:ext uri="{FF2B5EF4-FFF2-40B4-BE49-F238E27FC236}">
                <a16:creationId xmlns:a16="http://schemas.microsoft.com/office/drawing/2014/main" id="{C529A2C8-AFFB-F6AB-DFE5-84EADB2A0F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04" y="0"/>
            <a:ext cx="12007392" cy="6858000"/>
          </a:xfrm>
          <a:prstGeom prst="rect">
            <a:avLst/>
          </a:prstGeom>
        </p:spPr>
      </p:pic>
      <p:sp>
        <p:nvSpPr>
          <p:cNvPr id="4" name="Title 3">
            <a:extLst>
              <a:ext uri="{FF2B5EF4-FFF2-40B4-BE49-F238E27FC236}">
                <a16:creationId xmlns:a16="http://schemas.microsoft.com/office/drawing/2014/main" id="{18BB77A1-D1C7-6CF0-0DB0-ECCD8B5BD3D8}"/>
              </a:ext>
            </a:extLst>
          </p:cNvPr>
          <p:cNvSpPr>
            <a:spLocks noGrp="1"/>
          </p:cNvSpPr>
          <p:nvPr>
            <p:ph type="title"/>
          </p:nvPr>
        </p:nvSpPr>
        <p:spPr>
          <a:xfrm>
            <a:off x="839788" y="987424"/>
            <a:ext cx="4189412" cy="1069975"/>
          </a:xfrm>
        </p:spPr>
        <p:txBody>
          <a:bodyPr/>
          <a:lstStyle/>
          <a:p>
            <a:r>
              <a:rPr lang="en-US" dirty="0">
                <a:latin typeface="Gotham Narrow Black" pitchFamily="50" charset="0"/>
              </a:rPr>
              <a:t>OSRHE Request</a:t>
            </a:r>
          </a:p>
        </p:txBody>
      </p:sp>
      <p:sp>
        <p:nvSpPr>
          <p:cNvPr id="6" name="Content Placeholder 5">
            <a:extLst>
              <a:ext uri="{FF2B5EF4-FFF2-40B4-BE49-F238E27FC236}">
                <a16:creationId xmlns:a16="http://schemas.microsoft.com/office/drawing/2014/main" id="{95E5C011-44A2-12CA-8CC6-E2C6310C85B3}"/>
              </a:ext>
            </a:extLst>
          </p:cNvPr>
          <p:cNvSpPr>
            <a:spLocks noGrp="1"/>
          </p:cNvSpPr>
          <p:nvPr>
            <p:ph idx="1"/>
          </p:nvPr>
        </p:nvSpPr>
        <p:spPr/>
        <p:txBody>
          <a:bodyPr>
            <a:normAutofit/>
          </a:bodyPr>
          <a:lstStyle/>
          <a:p>
            <a:pPr marL="0" indent="0">
              <a:buNone/>
            </a:pPr>
            <a:br>
              <a:rPr lang="en-US" dirty="0"/>
            </a:br>
            <a:endParaRPr lang="en-US" dirty="0">
              <a:latin typeface="Fjalla One" panose="02000506040000020004" pitchFamily="2" charset="0"/>
            </a:endParaRPr>
          </a:p>
        </p:txBody>
      </p:sp>
      <p:sp>
        <p:nvSpPr>
          <p:cNvPr id="7" name="Text Placeholder 6">
            <a:extLst>
              <a:ext uri="{FF2B5EF4-FFF2-40B4-BE49-F238E27FC236}">
                <a16:creationId xmlns:a16="http://schemas.microsoft.com/office/drawing/2014/main" id="{4C2A4B20-ACE2-256C-A35D-8C700245FADA}"/>
              </a:ext>
            </a:extLst>
          </p:cNvPr>
          <p:cNvSpPr>
            <a:spLocks noGrp="1"/>
          </p:cNvSpPr>
          <p:nvPr>
            <p:ph type="body" sz="half" idx="2"/>
          </p:nvPr>
        </p:nvSpPr>
        <p:spPr>
          <a:xfrm>
            <a:off x="947956" y="2227276"/>
            <a:ext cx="4081244" cy="3641711"/>
          </a:xfrm>
        </p:spPr>
        <p:txBody>
          <a:bodyPr vert="horz" lIns="91440" tIns="45720" rIns="91440" bIns="45720" rtlCol="0" anchor="t">
            <a:noAutofit/>
          </a:bodyPr>
          <a:lstStyle/>
          <a:p>
            <a:pPr rtl="0" fontAlgn="base">
              <a:spcBef>
                <a:spcPts val="0"/>
              </a:spcBef>
              <a:spcAft>
                <a:spcPts val="0"/>
              </a:spcAft>
            </a:pPr>
            <a:r>
              <a:rPr lang="en-US" dirty="0">
                <a:solidFill>
                  <a:srgbClr val="000000"/>
                </a:solidFill>
                <a:latin typeface="Arial" panose="020B0604020202020204" pitchFamily="34" charset="0"/>
              </a:rPr>
              <a:t>Gather institutions </a:t>
            </a:r>
            <a:r>
              <a:rPr lang="en-US" b="1" i="0" u="none" strike="noStrike" dirty="0">
                <a:solidFill>
                  <a:schemeClr val="accent6">
                    <a:lumMod val="75000"/>
                  </a:schemeClr>
                </a:solidFill>
                <a:effectLst/>
                <a:latin typeface="Arial" panose="020B0604020202020204" pitchFamily="34" charset="0"/>
              </a:rPr>
              <a:t>current practices and procedures </a:t>
            </a:r>
            <a:r>
              <a:rPr lang="en-US" b="0" i="0" u="none" strike="noStrike" dirty="0">
                <a:solidFill>
                  <a:srgbClr val="000000"/>
                </a:solidFill>
                <a:effectLst/>
                <a:latin typeface="Arial" panose="020B0604020202020204" pitchFamily="34" charset="0"/>
              </a:rPr>
              <a:t>around undergraduate transfers.</a:t>
            </a:r>
          </a:p>
          <a:p>
            <a:pPr rtl="0" fontAlgn="base">
              <a:spcBef>
                <a:spcPts val="0"/>
              </a:spcBef>
              <a:spcAft>
                <a:spcPts val="0"/>
              </a:spcAft>
            </a:pPr>
            <a:endParaRPr lang="en-US" dirty="0">
              <a:solidFill>
                <a:srgbClr val="000000"/>
              </a:solidFill>
              <a:latin typeface="Arial" panose="020B0604020202020204" pitchFamily="34" charset="0"/>
            </a:endParaRPr>
          </a:p>
          <a:p>
            <a:pPr rtl="0" fontAlgn="base">
              <a:spcBef>
                <a:spcPts val="0"/>
              </a:spcBef>
              <a:spcAft>
                <a:spcPts val="0"/>
              </a:spcAft>
            </a:pPr>
            <a:r>
              <a:rPr lang="en-US" i="0" u="none" strike="noStrike" dirty="0">
                <a:solidFill>
                  <a:srgbClr val="000000"/>
                </a:solidFill>
                <a:effectLst/>
                <a:latin typeface="Arial" panose="020B0604020202020204" pitchFamily="34" charset="0"/>
              </a:rPr>
              <a:t>Asked</a:t>
            </a:r>
            <a:r>
              <a:rPr lang="en-US" b="0" i="0" u="none" strike="noStrike" dirty="0">
                <a:solidFill>
                  <a:srgbClr val="000000"/>
                </a:solidFill>
                <a:effectLst/>
                <a:latin typeface="Arial" panose="020B0604020202020204" pitchFamily="34" charset="0"/>
              </a:rPr>
              <a:t> to identify and research potential </a:t>
            </a:r>
            <a:r>
              <a:rPr lang="en-US" b="1" i="0" u="none" strike="noStrike" dirty="0">
                <a:solidFill>
                  <a:schemeClr val="accent6">
                    <a:lumMod val="75000"/>
                  </a:schemeClr>
                </a:solidFill>
                <a:effectLst/>
                <a:latin typeface="Arial" panose="020B0604020202020204" pitchFamily="34" charset="0"/>
              </a:rPr>
              <a:t>audit tools</a:t>
            </a:r>
            <a:r>
              <a:rPr lang="en-US" b="0" i="0" u="none" strike="noStrike" dirty="0">
                <a:solidFill>
                  <a:srgbClr val="000000"/>
                </a:solidFill>
                <a:effectLst/>
                <a:latin typeface="Arial" panose="020B0604020202020204" pitchFamily="34" charset="0"/>
              </a:rPr>
              <a:t>.</a:t>
            </a:r>
          </a:p>
          <a:p>
            <a:pPr rtl="0" fontAlgn="base">
              <a:spcBef>
                <a:spcPts val="0"/>
              </a:spcBef>
              <a:spcAft>
                <a:spcPts val="0"/>
              </a:spcAft>
            </a:pPr>
            <a:br>
              <a:rPr lang="en-US" b="0" dirty="0">
                <a:effectLst/>
              </a:rPr>
            </a:br>
            <a:r>
              <a:rPr lang="en-US" dirty="0">
                <a:solidFill>
                  <a:srgbClr val="000000"/>
                </a:solidFill>
                <a:latin typeface="Arial"/>
                <a:cs typeface="Arial"/>
              </a:rPr>
              <a:t>R</a:t>
            </a:r>
            <a:r>
              <a:rPr lang="en-US" i="0" u="none" strike="noStrike" dirty="0">
                <a:solidFill>
                  <a:srgbClr val="000000"/>
                </a:solidFill>
                <a:effectLst/>
                <a:latin typeface="Arial"/>
                <a:cs typeface="Arial"/>
              </a:rPr>
              <a:t>eviewed</a:t>
            </a:r>
            <a:r>
              <a:rPr lang="en-US" b="1" i="0" u="none" strike="noStrike" dirty="0">
                <a:solidFill>
                  <a:srgbClr val="000000"/>
                </a:solidFill>
                <a:effectLst/>
                <a:latin typeface="Arial"/>
                <a:cs typeface="Arial"/>
              </a:rPr>
              <a:t> </a:t>
            </a:r>
            <a:r>
              <a:rPr lang="en-US" b="1" i="0" u="none" strike="noStrike" dirty="0">
                <a:solidFill>
                  <a:schemeClr val="accent6">
                    <a:lumMod val="75000"/>
                  </a:schemeClr>
                </a:solidFill>
                <a:effectLst/>
                <a:latin typeface="Arial"/>
                <a:cs typeface="Arial"/>
              </a:rPr>
              <a:t>existing transfer surveys</a:t>
            </a:r>
            <a:r>
              <a:rPr lang="en-US" b="1" i="0" u="none" strike="noStrike" dirty="0">
                <a:solidFill>
                  <a:srgbClr val="000000"/>
                </a:solidFill>
                <a:effectLst/>
                <a:latin typeface="Arial"/>
                <a:cs typeface="Arial"/>
              </a:rPr>
              <a:t> </a:t>
            </a:r>
            <a:r>
              <a:rPr lang="en-US" i="0" u="none" strike="noStrike" dirty="0">
                <a:solidFill>
                  <a:srgbClr val="000000"/>
                </a:solidFill>
                <a:effectLst/>
                <a:latin typeface="Arial"/>
                <a:cs typeface="Arial"/>
              </a:rPr>
              <a:t>from</a:t>
            </a:r>
            <a:r>
              <a:rPr lang="en-US" b="1" i="0" u="none" strike="noStrike" dirty="0">
                <a:solidFill>
                  <a:srgbClr val="000000"/>
                </a:solidFill>
                <a:effectLst/>
                <a:latin typeface="Arial"/>
                <a:cs typeface="Arial"/>
              </a:rPr>
              <a:t> </a:t>
            </a:r>
            <a:r>
              <a:rPr lang="en-US" b="0" i="0" u="none" strike="noStrike" dirty="0">
                <a:solidFill>
                  <a:srgbClr val="000000"/>
                </a:solidFill>
                <a:effectLst/>
                <a:latin typeface="Arial"/>
                <a:cs typeface="Arial"/>
              </a:rPr>
              <a:t>the Aspen Institute and National Institute for the </a:t>
            </a:r>
            <a:r>
              <a:rPr lang="en-US" dirty="0">
                <a:solidFill>
                  <a:srgbClr val="000000"/>
                </a:solidFill>
                <a:latin typeface="Arial"/>
                <a:cs typeface="Arial"/>
              </a:rPr>
              <a:t>Study</a:t>
            </a:r>
            <a:r>
              <a:rPr lang="en-US" b="0" i="0" u="none" strike="noStrike" dirty="0">
                <a:solidFill>
                  <a:srgbClr val="000000"/>
                </a:solidFill>
                <a:effectLst/>
                <a:latin typeface="Arial"/>
                <a:cs typeface="Arial"/>
              </a:rPr>
              <a:t> of Transfer Students.</a:t>
            </a:r>
          </a:p>
          <a:p>
            <a:pPr rtl="0" fontAlgn="base">
              <a:spcBef>
                <a:spcPts val="0"/>
              </a:spcBef>
              <a:spcAft>
                <a:spcPts val="0"/>
              </a:spcAft>
            </a:pPr>
            <a:endParaRPr lang="en-US" dirty="0">
              <a:solidFill>
                <a:srgbClr val="000000"/>
              </a:solidFill>
              <a:latin typeface="Arial" panose="020B0604020202020204" pitchFamily="34" charset="0"/>
            </a:endParaRPr>
          </a:p>
          <a:p>
            <a:pPr rtl="0" fontAlgn="base">
              <a:spcBef>
                <a:spcPts val="0"/>
              </a:spcBef>
              <a:spcAft>
                <a:spcPts val="0"/>
              </a:spcAft>
            </a:pPr>
            <a:r>
              <a:rPr lang="en-US" dirty="0">
                <a:solidFill>
                  <a:srgbClr val="000000"/>
                </a:solidFill>
                <a:latin typeface="Arial" panose="020B0604020202020204" pitchFamily="34" charset="0"/>
              </a:rPr>
              <a:t>R</a:t>
            </a:r>
            <a:r>
              <a:rPr lang="en-US" b="0" i="0" u="none" strike="noStrike" dirty="0">
                <a:solidFill>
                  <a:srgbClr val="000000"/>
                </a:solidFill>
                <a:effectLst/>
                <a:latin typeface="Arial" panose="020B0604020202020204" pitchFamily="34" charset="0"/>
              </a:rPr>
              <a:t>ecommended </a:t>
            </a:r>
            <a:r>
              <a:rPr lang="en-US" b="1" i="0" u="none" strike="noStrike" dirty="0">
                <a:solidFill>
                  <a:schemeClr val="accent6">
                    <a:lumMod val="75000"/>
                  </a:schemeClr>
                </a:solidFill>
                <a:effectLst/>
                <a:latin typeface="Arial" panose="020B0604020202020204" pitchFamily="34" charset="0"/>
              </a:rPr>
              <a:t>NISTS Transfer Policy &amp; Practice Audit Tool </a:t>
            </a:r>
            <a:r>
              <a:rPr lang="en-US" b="0" i="0" u="none" strike="noStrike" dirty="0">
                <a:solidFill>
                  <a:srgbClr val="000000"/>
                </a:solidFill>
                <a:effectLst/>
                <a:latin typeface="Arial" panose="020B0604020202020204" pitchFamily="34" charset="0"/>
              </a:rPr>
              <a:t>as it is focused on transfer friendliness. </a:t>
            </a:r>
            <a:endParaRPr lang="en-US" dirty="0">
              <a:latin typeface="Fjalla One" panose="02000506040000020004" pitchFamily="2" charset="0"/>
            </a:endParaRPr>
          </a:p>
        </p:txBody>
      </p:sp>
      <p:pic>
        <p:nvPicPr>
          <p:cNvPr id="3" name="Picture 2">
            <a:hlinkClick r:id="rId4"/>
            <a:extLst>
              <a:ext uri="{FF2B5EF4-FFF2-40B4-BE49-F238E27FC236}">
                <a16:creationId xmlns:a16="http://schemas.microsoft.com/office/drawing/2014/main" id="{0F27F643-1E93-0736-2253-E72002A1239E}"/>
              </a:ext>
            </a:extLst>
          </p:cNvPr>
          <p:cNvPicPr>
            <a:picLocks noChangeAspect="1"/>
          </p:cNvPicPr>
          <p:nvPr/>
        </p:nvPicPr>
        <p:blipFill>
          <a:blip r:embed="rId5"/>
          <a:stretch>
            <a:fillRect/>
          </a:stretch>
        </p:blipFill>
        <p:spPr>
          <a:xfrm>
            <a:off x="6096000" y="996950"/>
            <a:ext cx="3777842" cy="4959389"/>
          </a:xfrm>
          <a:prstGeom prst="rect">
            <a:avLst/>
          </a:prstGeom>
        </p:spPr>
      </p:pic>
    </p:spTree>
    <p:extLst>
      <p:ext uri="{BB962C8B-B14F-4D97-AF65-F5344CB8AC3E}">
        <p14:creationId xmlns:p14="http://schemas.microsoft.com/office/powerpoint/2010/main" val="45297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749"/>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749"/>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749"/>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749"/>
                                          </p:stCondLst>
                                        </p:cTn>
                                        <p:tgtEl>
                                          <p:spTgt spid="7">
                                            <p:txEl>
                                              <p:pRg st="5" end="5"/>
                                            </p:txEl>
                                          </p:spTgt>
                                        </p:tgtEl>
                                        <p:attrNameLst>
                                          <p:attrName>style.visibility</p:attrName>
                                        </p:attrNameLst>
                                      </p:cBhvr>
                                      <p:to>
                                        <p:strVal val="visible"/>
                                      </p:to>
                                    </p:set>
                                  </p:childTnLst>
                                </p:cTn>
                              </p:par>
                              <p:par>
                                <p:cTn id="19" presetID="6" presetClass="entr" presetSubtype="16"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black text&#10;&#10;Description automatically generated">
            <a:extLst>
              <a:ext uri="{FF2B5EF4-FFF2-40B4-BE49-F238E27FC236}">
                <a16:creationId xmlns:a16="http://schemas.microsoft.com/office/drawing/2014/main" id="{C529A2C8-AFFB-F6AB-DFE5-84EADB2A0F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04" y="0"/>
            <a:ext cx="12007392" cy="6858000"/>
          </a:xfrm>
          <a:prstGeom prst="rect">
            <a:avLst/>
          </a:prstGeom>
        </p:spPr>
      </p:pic>
      <p:sp>
        <p:nvSpPr>
          <p:cNvPr id="4" name="Title 3">
            <a:extLst>
              <a:ext uri="{FF2B5EF4-FFF2-40B4-BE49-F238E27FC236}">
                <a16:creationId xmlns:a16="http://schemas.microsoft.com/office/drawing/2014/main" id="{760F7F0F-5A5B-46FE-41CF-050D0067BEC4}"/>
              </a:ext>
            </a:extLst>
          </p:cNvPr>
          <p:cNvSpPr>
            <a:spLocks noGrp="1"/>
          </p:cNvSpPr>
          <p:nvPr>
            <p:ph type="title"/>
          </p:nvPr>
        </p:nvSpPr>
        <p:spPr>
          <a:xfrm>
            <a:off x="603308" y="1241356"/>
            <a:ext cx="10515600" cy="925374"/>
          </a:xfrm>
        </p:spPr>
        <p:txBody>
          <a:bodyPr>
            <a:normAutofit/>
          </a:bodyPr>
          <a:lstStyle/>
          <a:p>
            <a:r>
              <a:rPr lang="en-US" sz="3500" i="0" dirty="0">
                <a:solidFill>
                  <a:srgbClr val="242424"/>
                </a:solidFill>
                <a:effectLst/>
                <a:latin typeface="Gotham Narrow Black"/>
              </a:rPr>
              <a:t>NISTS Transfer Policy &amp; Practice Audit Tool</a:t>
            </a:r>
            <a:endParaRPr lang="en-US" sz="3500" dirty="0">
              <a:latin typeface="Gotham Narrow Black"/>
            </a:endParaRPr>
          </a:p>
        </p:txBody>
      </p:sp>
      <p:sp>
        <p:nvSpPr>
          <p:cNvPr id="6" name="Content Placeholder 5">
            <a:extLst>
              <a:ext uri="{FF2B5EF4-FFF2-40B4-BE49-F238E27FC236}">
                <a16:creationId xmlns:a16="http://schemas.microsoft.com/office/drawing/2014/main" id="{20404941-77E6-7B6A-1BEA-47AA276CFBF1}"/>
              </a:ext>
            </a:extLst>
          </p:cNvPr>
          <p:cNvSpPr>
            <a:spLocks noGrp="1"/>
          </p:cNvSpPr>
          <p:nvPr>
            <p:ph idx="1"/>
          </p:nvPr>
        </p:nvSpPr>
        <p:spPr>
          <a:xfrm>
            <a:off x="1343024" y="2347912"/>
            <a:ext cx="7124701" cy="3744775"/>
          </a:xfrm>
        </p:spPr>
        <p:txBody>
          <a:bodyPr>
            <a:normAutofit/>
          </a:bodyPr>
          <a:lstStyle/>
          <a:p>
            <a:pPr marL="0" indent="0">
              <a:buNone/>
            </a:pPr>
            <a:r>
              <a:rPr lang="en-US" sz="2000" b="0" i="0" u="sng" dirty="0">
                <a:solidFill>
                  <a:srgbClr val="0000FF"/>
                </a:solidFill>
                <a:effectLst/>
                <a:latin typeface="Arial" panose="020B0604020202020204" pitchFamily="34" charset="0"/>
                <a:cs typeface="Arial" panose="020B0604020202020204" pitchFamily="34" charset="0"/>
                <a:hlinkClick r:id="rId4"/>
              </a:rPr>
              <a:t>Part A: Institutional Policies &amp; Practices</a:t>
            </a:r>
            <a:r>
              <a:rPr lang="en-US" sz="2000" b="0" i="0" dirty="0">
                <a:solidFill>
                  <a:srgbClr val="242424"/>
                </a:solidFill>
                <a:effectLst/>
                <a:latin typeface="Arial" panose="020B0604020202020204" pitchFamily="34" charset="0"/>
                <a:cs typeface="Arial" panose="020B0604020202020204" pitchFamily="34" charset="0"/>
              </a:rPr>
              <a:t> </a:t>
            </a:r>
            <a:br>
              <a:rPr lang="en-US" sz="2000" b="0" i="0" dirty="0">
                <a:solidFill>
                  <a:srgbClr val="242424"/>
                </a:solidFill>
                <a:effectLst/>
                <a:latin typeface="Arial" panose="020B0604020202020204" pitchFamily="34" charset="0"/>
                <a:cs typeface="Arial" panose="020B0604020202020204" pitchFamily="34" charset="0"/>
              </a:rPr>
            </a:br>
            <a:r>
              <a:rPr lang="en-US" sz="2000" b="0" i="0" dirty="0">
                <a:solidFill>
                  <a:srgbClr val="242424"/>
                </a:solidFill>
                <a:effectLst/>
                <a:latin typeface="Arial" panose="020B0604020202020204" pitchFamily="34" charset="0"/>
                <a:cs typeface="Arial" panose="020B0604020202020204" pitchFamily="34" charset="0"/>
              </a:rPr>
              <a:t>Section 1: Institutional Strategy</a:t>
            </a:r>
            <a:br>
              <a:rPr lang="en-US" sz="2000" b="0" i="0" dirty="0">
                <a:solidFill>
                  <a:srgbClr val="242424"/>
                </a:solidFill>
                <a:effectLst/>
                <a:latin typeface="Arial" panose="020B0604020202020204" pitchFamily="34" charset="0"/>
                <a:cs typeface="Arial" panose="020B0604020202020204" pitchFamily="34" charset="0"/>
              </a:rPr>
            </a:br>
            <a:r>
              <a:rPr lang="en-US" sz="2000" b="0" i="0" dirty="0">
                <a:solidFill>
                  <a:srgbClr val="242424"/>
                </a:solidFill>
                <a:effectLst/>
                <a:latin typeface="Arial" panose="020B0604020202020204" pitchFamily="34" charset="0"/>
                <a:cs typeface="Arial" panose="020B0604020202020204" pitchFamily="34" charset="0"/>
              </a:rPr>
              <a:t>Section 2: Goals and Measurement</a:t>
            </a:r>
            <a:br>
              <a:rPr lang="en-US" sz="2000" b="0" i="0" dirty="0">
                <a:solidFill>
                  <a:srgbClr val="242424"/>
                </a:solidFill>
                <a:effectLst/>
                <a:latin typeface="Arial" panose="020B0604020202020204" pitchFamily="34" charset="0"/>
                <a:cs typeface="Arial" panose="020B0604020202020204" pitchFamily="34" charset="0"/>
              </a:rPr>
            </a:br>
            <a:r>
              <a:rPr lang="en-US" sz="2000" b="0" i="0" dirty="0">
                <a:solidFill>
                  <a:srgbClr val="242424"/>
                </a:solidFill>
                <a:effectLst/>
                <a:latin typeface="Arial" panose="020B0604020202020204" pitchFamily="34" charset="0"/>
                <a:cs typeface="Arial" panose="020B0604020202020204" pitchFamily="34" charset="0"/>
              </a:rPr>
              <a:t>Section 3: Partnering with Sending and Receiving Institutions</a:t>
            </a:r>
            <a:br>
              <a:rPr lang="en-US" sz="2000" b="0" i="0" dirty="0">
                <a:solidFill>
                  <a:srgbClr val="242424"/>
                </a:solidFill>
                <a:effectLst/>
                <a:latin typeface="Arial" panose="020B0604020202020204" pitchFamily="34" charset="0"/>
                <a:cs typeface="Arial" panose="020B0604020202020204" pitchFamily="34" charset="0"/>
              </a:rPr>
            </a:br>
            <a:r>
              <a:rPr lang="en-US" sz="2000" b="0" i="0" dirty="0">
                <a:solidFill>
                  <a:srgbClr val="242424"/>
                </a:solidFill>
                <a:effectLst/>
                <a:latin typeface="Arial" panose="020B0604020202020204" pitchFamily="34" charset="0"/>
                <a:cs typeface="Arial" panose="020B0604020202020204" pitchFamily="34" charset="0"/>
              </a:rPr>
              <a:t>Section 4: Communications</a:t>
            </a:r>
            <a:br>
              <a:rPr lang="en-US" sz="2000" b="0" i="0" dirty="0">
                <a:solidFill>
                  <a:srgbClr val="242424"/>
                </a:solidFill>
                <a:effectLst/>
                <a:latin typeface="Arial" panose="020B0604020202020204" pitchFamily="34" charset="0"/>
                <a:cs typeface="Arial" panose="020B0604020202020204" pitchFamily="34" charset="0"/>
              </a:rPr>
            </a:br>
            <a:br>
              <a:rPr lang="en-US" sz="2000" b="0" i="0" dirty="0">
                <a:solidFill>
                  <a:srgbClr val="242424"/>
                </a:solidFill>
                <a:effectLst/>
                <a:latin typeface="Arial" panose="020B0604020202020204" pitchFamily="34" charset="0"/>
                <a:cs typeface="Arial" panose="020B0604020202020204" pitchFamily="34" charset="0"/>
              </a:rPr>
            </a:br>
            <a:br>
              <a:rPr lang="en-US" sz="2000" b="0" i="0" dirty="0">
                <a:solidFill>
                  <a:srgbClr val="242424"/>
                </a:solidFill>
                <a:effectLst/>
                <a:latin typeface="Arial" panose="020B0604020202020204" pitchFamily="34" charset="0"/>
                <a:cs typeface="Arial" panose="020B0604020202020204" pitchFamily="34" charset="0"/>
              </a:rPr>
            </a:br>
            <a:r>
              <a:rPr lang="en-US" sz="2000" b="0" i="0" u="sng" dirty="0">
                <a:solidFill>
                  <a:srgbClr val="0000FF"/>
                </a:solidFill>
                <a:effectLst/>
                <a:latin typeface="Arial" panose="020B0604020202020204" pitchFamily="34" charset="0"/>
                <a:cs typeface="Arial" panose="020B0604020202020204" pitchFamily="34" charset="0"/>
                <a:hlinkClick r:id="rId5"/>
              </a:rPr>
              <a:t>Part B: Student-Facing Delivery &amp;</a:t>
            </a:r>
            <a:r>
              <a:rPr lang="en-US" sz="2000" b="0" i="0" u="sng" dirty="0">
                <a:solidFill>
                  <a:srgbClr val="0000FF"/>
                </a:solidFill>
                <a:effectLst/>
                <a:latin typeface="Arial" panose="020B0604020202020204" pitchFamily="34" charset="0"/>
                <a:cs typeface="Arial" panose="020B0604020202020204" pitchFamily="34" charset="0"/>
              </a:rPr>
              <a:t> Supports</a:t>
            </a:r>
            <a:br>
              <a:rPr lang="en-US" sz="2000" b="0" i="0" dirty="0">
                <a:solidFill>
                  <a:srgbClr val="242424"/>
                </a:solidFill>
                <a:effectLst/>
                <a:latin typeface="Arial" panose="020B0604020202020204" pitchFamily="34" charset="0"/>
                <a:cs typeface="Arial" panose="020B0604020202020204" pitchFamily="34" charset="0"/>
              </a:rPr>
            </a:br>
            <a:r>
              <a:rPr lang="en-US" sz="2000" b="0" i="0" dirty="0">
                <a:solidFill>
                  <a:srgbClr val="242424"/>
                </a:solidFill>
                <a:effectLst/>
                <a:latin typeface="Arial" panose="020B0604020202020204" pitchFamily="34" charset="0"/>
                <a:cs typeface="Arial" panose="020B0604020202020204" pitchFamily="34" charset="0"/>
              </a:rPr>
              <a:t>Section 1: Admissions, Advising, Orientation, &amp; Registration </a:t>
            </a:r>
            <a:br>
              <a:rPr lang="en-US" sz="2000" b="0" i="0" dirty="0">
                <a:solidFill>
                  <a:srgbClr val="242424"/>
                </a:solidFill>
                <a:effectLst/>
                <a:latin typeface="Arial" panose="020B0604020202020204" pitchFamily="34" charset="0"/>
                <a:cs typeface="Arial" panose="020B0604020202020204" pitchFamily="34" charset="0"/>
              </a:rPr>
            </a:br>
            <a:r>
              <a:rPr lang="en-US" sz="2000" b="0" i="0" dirty="0">
                <a:solidFill>
                  <a:srgbClr val="242424"/>
                </a:solidFill>
                <a:effectLst/>
                <a:latin typeface="Arial" panose="020B0604020202020204" pitchFamily="34" charset="0"/>
                <a:cs typeface="Arial" panose="020B0604020202020204" pitchFamily="34" charset="0"/>
              </a:rPr>
              <a:t>Section 2: Evaluating, Awarding &amp; Applying Credits </a:t>
            </a:r>
            <a:br>
              <a:rPr lang="en-US" sz="2000" b="0" i="0" dirty="0">
                <a:solidFill>
                  <a:srgbClr val="242424"/>
                </a:solidFill>
                <a:effectLst/>
                <a:latin typeface="Arial" panose="020B0604020202020204" pitchFamily="34" charset="0"/>
                <a:cs typeface="Arial" panose="020B0604020202020204" pitchFamily="34" charset="0"/>
              </a:rPr>
            </a:br>
            <a:r>
              <a:rPr lang="en-US" sz="2000" b="0" i="0" dirty="0">
                <a:solidFill>
                  <a:srgbClr val="242424"/>
                </a:solidFill>
                <a:effectLst/>
                <a:latin typeface="Arial" panose="020B0604020202020204" pitchFamily="34" charset="0"/>
                <a:cs typeface="Arial" panose="020B0604020202020204" pitchFamily="34" charset="0"/>
              </a:rPr>
              <a:t>Section 3: Transfer Student Engagement &amp; Supports</a:t>
            </a:r>
            <a:endParaRPr lang="en-US" sz="2000" dirty="0">
              <a:latin typeface="Arial" panose="020B0604020202020204" pitchFamily="34" charset="0"/>
              <a:cs typeface="Arial" panose="020B0604020202020204" pitchFamily="34" charset="0"/>
            </a:endParaRPr>
          </a:p>
        </p:txBody>
      </p:sp>
      <p:pic>
        <p:nvPicPr>
          <p:cNvPr id="1030" name="Picture 6" descr="NISTS LOGO.webp">
            <a:extLst>
              <a:ext uri="{FF2B5EF4-FFF2-40B4-BE49-F238E27FC236}">
                <a16:creationId xmlns:a16="http://schemas.microsoft.com/office/drawing/2014/main" id="{EEFA3F28-31E7-2B02-A1F8-19BF8539D4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77200" y="3729038"/>
            <a:ext cx="3271850" cy="1887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736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black text&#10;&#10;Description automatically generated">
            <a:extLst>
              <a:ext uri="{FF2B5EF4-FFF2-40B4-BE49-F238E27FC236}">
                <a16:creationId xmlns:a16="http://schemas.microsoft.com/office/drawing/2014/main" id="{C529A2C8-AFFB-F6AB-DFE5-84EADB2A0F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04" y="0"/>
            <a:ext cx="12007392" cy="6858000"/>
          </a:xfrm>
          <a:prstGeom prst="rect">
            <a:avLst/>
          </a:prstGeom>
        </p:spPr>
      </p:pic>
      <p:sp>
        <p:nvSpPr>
          <p:cNvPr id="4" name="Title 3">
            <a:extLst>
              <a:ext uri="{FF2B5EF4-FFF2-40B4-BE49-F238E27FC236}">
                <a16:creationId xmlns:a16="http://schemas.microsoft.com/office/drawing/2014/main" id="{760F7F0F-5A5B-46FE-41CF-050D0067BEC4}"/>
              </a:ext>
            </a:extLst>
          </p:cNvPr>
          <p:cNvSpPr>
            <a:spLocks noGrp="1"/>
          </p:cNvSpPr>
          <p:nvPr>
            <p:ph type="title"/>
          </p:nvPr>
        </p:nvSpPr>
        <p:spPr>
          <a:xfrm>
            <a:off x="603308" y="1241356"/>
            <a:ext cx="10515600" cy="925374"/>
          </a:xfrm>
        </p:spPr>
        <p:txBody>
          <a:bodyPr>
            <a:normAutofit/>
          </a:bodyPr>
          <a:lstStyle/>
          <a:p>
            <a:r>
              <a:rPr lang="en-US" sz="3500" i="0" dirty="0">
                <a:solidFill>
                  <a:srgbClr val="242424"/>
                </a:solidFill>
                <a:effectLst/>
                <a:latin typeface="Gotham Narrow Black"/>
              </a:rPr>
              <a:t>Data Collection Process</a:t>
            </a:r>
            <a:endParaRPr lang="en-US" sz="3500" dirty="0">
              <a:latin typeface="Gotham Narrow Black"/>
            </a:endParaRPr>
          </a:p>
        </p:txBody>
      </p:sp>
      <p:sp>
        <p:nvSpPr>
          <p:cNvPr id="6" name="Content Placeholder 5">
            <a:extLst>
              <a:ext uri="{FF2B5EF4-FFF2-40B4-BE49-F238E27FC236}">
                <a16:creationId xmlns:a16="http://schemas.microsoft.com/office/drawing/2014/main" id="{20404941-77E6-7B6A-1BEA-47AA276CFBF1}"/>
              </a:ext>
            </a:extLst>
          </p:cNvPr>
          <p:cNvSpPr>
            <a:spLocks noGrp="1"/>
          </p:cNvSpPr>
          <p:nvPr>
            <p:ph idx="1"/>
          </p:nvPr>
        </p:nvSpPr>
        <p:spPr>
          <a:xfrm>
            <a:off x="927769" y="2318550"/>
            <a:ext cx="8404983" cy="3744775"/>
          </a:xfrm>
        </p:spPr>
        <p:txBody>
          <a:bodyPr>
            <a:normAutofit/>
          </a:bodyPr>
          <a:lstStyle/>
          <a:p>
            <a:pPr marL="0" indent="0" rtl="0" fontAlgn="base">
              <a:spcBef>
                <a:spcPts val="0"/>
              </a:spcBef>
              <a:spcAft>
                <a:spcPts val="0"/>
              </a:spcAft>
              <a:buNone/>
            </a:pPr>
            <a:r>
              <a:rPr lang="en-US" sz="2000" b="1" i="0" u="none" strike="noStrike" dirty="0">
                <a:solidFill>
                  <a:srgbClr val="000000"/>
                </a:solidFill>
                <a:effectLst/>
                <a:latin typeface="Arial" panose="020B0604020202020204" pitchFamily="34" charset="0"/>
              </a:rPr>
              <a:t>Notifying</a:t>
            </a:r>
            <a:r>
              <a:rPr lang="en-US" sz="2000" b="0" i="0" u="none" strike="noStrike" dirty="0">
                <a:solidFill>
                  <a:srgbClr val="000000"/>
                </a:solidFill>
                <a:effectLst/>
                <a:latin typeface="Arial" panose="020B0604020202020204" pitchFamily="34" charset="0"/>
              </a:rPr>
              <a:t> all Oklahoma institutions via email this month.                           </a:t>
            </a:r>
          </a:p>
          <a:p>
            <a:pPr marL="0" indent="0" rtl="0" fontAlgn="base">
              <a:spcBef>
                <a:spcPts val="0"/>
              </a:spcBef>
              <a:spcAft>
                <a:spcPts val="0"/>
              </a:spcAft>
              <a:buNone/>
            </a:pPr>
            <a:r>
              <a:rPr lang="en-US" sz="2000" dirty="0">
                <a:solidFill>
                  <a:srgbClr val="000000"/>
                </a:solidFill>
                <a:latin typeface="Arial" panose="020B0604020202020204" pitchFamily="34" charset="0"/>
              </a:rPr>
              <a:t>      </a:t>
            </a:r>
            <a:r>
              <a:rPr lang="en-US" sz="2000" b="0" i="0" u="none" strike="noStrike" dirty="0">
                <a:solidFill>
                  <a:srgbClr val="000000"/>
                </a:solidFill>
                <a:effectLst/>
                <a:latin typeface="Arial" panose="020B0604020202020204" pitchFamily="34" charset="0"/>
              </a:rPr>
              <a:t>COI (via Stephanie Beauchamp - AVC for Academic Affairs)</a:t>
            </a:r>
          </a:p>
          <a:p>
            <a:pPr marL="457200" lvl="1" indent="0" rtl="0" fontAlgn="base">
              <a:spcBef>
                <a:spcPts val="0"/>
              </a:spcBef>
              <a:spcAft>
                <a:spcPts val="0"/>
              </a:spcAft>
              <a:buNone/>
            </a:pPr>
            <a:endParaRPr lang="en-US" sz="2000" b="0" i="0" u="none" strike="noStrike" dirty="0">
              <a:solidFill>
                <a:srgbClr val="000000"/>
              </a:solidFill>
              <a:effectLst/>
              <a:latin typeface="Arial" panose="020B0604020202020204" pitchFamily="34" charset="0"/>
            </a:endParaRPr>
          </a:p>
          <a:p>
            <a:pPr marL="0" indent="0" rtl="0" fontAlgn="base">
              <a:spcBef>
                <a:spcPts val="0"/>
              </a:spcBef>
              <a:spcAft>
                <a:spcPts val="0"/>
              </a:spcAft>
              <a:buNone/>
            </a:pPr>
            <a:r>
              <a:rPr lang="en-US" sz="2000" b="1" i="0" u="none" strike="noStrike" dirty="0">
                <a:solidFill>
                  <a:srgbClr val="000000"/>
                </a:solidFill>
                <a:effectLst/>
                <a:latin typeface="Arial" panose="020B0604020202020204" pitchFamily="34" charset="0"/>
              </a:rPr>
              <a:t>Collecting</a:t>
            </a:r>
            <a:r>
              <a:rPr lang="en-US" sz="2000" b="0" i="0" u="none" strike="noStrike" dirty="0">
                <a:solidFill>
                  <a:srgbClr val="000000"/>
                </a:solidFill>
                <a:effectLst/>
                <a:latin typeface="Arial" panose="020B0604020202020204" pitchFamily="34" charset="0"/>
              </a:rPr>
              <a:t> institutional information is a full campus endeavor. </a:t>
            </a:r>
          </a:p>
          <a:p>
            <a:pPr marL="0" indent="0" rtl="0" fontAlgn="base">
              <a:spcBef>
                <a:spcPts val="0"/>
              </a:spcBef>
              <a:spcAft>
                <a:spcPts val="0"/>
              </a:spcAft>
              <a:buNone/>
            </a:pPr>
            <a:r>
              <a:rPr lang="en-US" sz="2000" dirty="0">
                <a:solidFill>
                  <a:srgbClr val="000000"/>
                </a:solidFill>
                <a:latin typeface="Arial" panose="020B0604020202020204" pitchFamily="34" charset="0"/>
              </a:rPr>
              <a:t>      </a:t>
            </a:r>
            <a:r>
              <a:rPr lang="en-US" sz="2000" b="0" i="0" u="none" strike="noStrike" dirty="0">
                <a:solidFill>
                  <a:srgbClr val="000000"/>
                </a:solidFill>
                <a:effectLst/>
                <a:latin typeface="Arial" panose="020B0604020202020204" pitchFamily="34" charset="0"/>
              </a:rPr>
              <a:t>Work with campus stakeholders to complete both parts.                   </a:t>
            </a:r>
          </a:p>
          <a:p>
            <a:pPr marL="0" indent="0" rtl="0" fontAlgn="base">
              <a:spcBef>
                <a:spcPts val="0"/>
              </a:spcBef>
              <a:spcAft>
                <a:spcPts val="0"/>
              </a:spcAft>
              <a:buNone/>
            </a:pPr>
            <a:r>
              <a:rPr lang="en-US" sz="2000" dirty="0">
                <a:solidFill>
                  <a:srgbClr val="000000"/>
                </a:solidFill>
                <a:latin typeface="Arial" panose="020B0604020202020204" pitchFamily="34" charset="0"/>
              </a:rPr>
              <a:t>      </a:t>
            </a:r>
            <a:r>
              <a:rPr lang="en-US" sz="2000" b="0" i="0" u="none" strike="noStrike" dirty="0">
                <a:solidFill>
                  <a:srgbClr val="000000"/>
                </a:solidFill>
                <a:effectLst/>
                <a:latin typeface="Arial" panose="020B0604020202020204" pitchFamily="34" charset="0"/>
              </a:rPr>
              <a:t>Submit one institutional audit through Google Docs Form.</a:t>
            </a:r>
          </a:p>
          <a:p>
            <a:pPr marL="0" indent="0" rtl="0" fontAlgn="base">
              <a:spcBef>
                <a:spcPts val="0"/>
              </a:spcBef>
              <a:spcAft>
                <a:spcPts val="0"/>
              </a:spcAft>
              <a:buNone/>
            </a:pPr>
            <a:endParaRPr lang="en-US" sz="2000" b="0" i="0" u="none" strike="noStrike" dirty="0">
              <a:solidFill>
                <a:srgbClr val="000000"/>
              </a:solidFill>
              <a:effectLst/>
              <a:latin typeface="Arial" panose="020B0604020202020204" pitchFamily="34" charset="0"/>
            </a:endParaRPr>
          </a:p>
          <a:p>
            <a:pPr marL="0" indent="0" rtl="0" fontAlgn="base">
              <a:spcBef>
                <a:spcPts val="0"/>
              </a:spcBef>
              <a:spcAft>
                <a:spcPts val="0"/>
              </a:spcAft>
              <a:buNone/>
            </a:pPr>
            <a:r>
              <a:rPr lang="en-US" sz="2000" b="1" i="0" u="none" strike="noStrike" dirty="0">
                <a:solidFill>
                  <a:srgbClr val="000000"/>
                </a:solidFill>
                <a:effectLst/>
                <a:latin typeface="Arial" panose="020B0604020202020204" pitchFamily="34" charset="0"/>
              </a:rPr>
              <a:t>Deadline is April 1, 2023.</a:t>
            </a:r>
          </a:p>
        </p:txBody>
      </p:sp>
      <p:pic>
        <p:nvPicPr>
          <p:cNvPr id="1030" name="Picture 6" descr="NISTS LOGO.webp">
            <a:extLst>
              <a:ext uri="{FF2B5EF4-FFF2-40B4-BE49-F238E27FC236}">
                <a16:creationId xmlns:a16="http://schemas.microsoft.com/office/drawing/2014/main" id="{EEFA3F28-31E7-2B02-A1F8-19BF8539D4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7200" y="3729038"/>
            <a:ext cx="3271850" cy="1887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716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335</Words>
  <Application>Microsoft Office PowerPoint</Application>
  <PresentationFormat>Widescreen</PresentationFormat>
  <Paragraphs>42</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Fjalla One</vt:lpstr>
      <vt:lpstr>Gotham Narrow Black</vt:lpstr>
      <vt:lpstr>Office Theme</vt:lpstr>
      <vt:lpstr>Statewide Transfer Audit &amp; Policy </vt:lpstr>
      <vt:lpstr>OSRHE Request</vt:lpstr>
      <vt:lpstr>NISTS Transfer Policy &amp; Practice Audit Tool</vt:lpstr>
      <vt:lpstr>Data Collection Process</vt:lpstr>
    </vt:vector>
  </TitlesOfParts>
  <Company>Oklahoma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Bookout, Kailey</dc:creator>
  <cp:lastModifiedBy>Kleeman, Cheryl</cp:lastModifiedBy>
  <cp:revision>8</cp:revision>
  <dcterms:created xsi:type="dcterms:W3CDTF">2023-09-11T18:26:23Z</dcterms:created>
  <dcterms:modified xsi:type="dcterms:W3CDTF">2023-10-12T13:41:40Z</dcterms:modified>
</cp:coreProperties>
</file>