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8" r:id="rId5"/>
    <p:sldId id="274" r:id="rId6"/>
    <p:sldId id="270" r:id="rId7"/>
    <p:sldId id="273" r:id="rId8"/>
    <p:sldId id="260" r:id="rId9"/>
    <p:sldId id="269" r:id="rId10"/>
    <p:sldId id="272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9314"/>
    <a:srgbClr val="BC97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9BCF0-AB76-45FA-B769-8FC73E9D16E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866900" y="1565911"/>
            <a:ext cx="9144000" cy="2248852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0EFB19-DA66-4AD7-B838-02F7550174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66900" y="3906838"/>
            <a:ext cx="9144000" cy="111513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 descr="OSRHE logo. ">
            <a:extLst>
              <a:ext uri="{FF2B5EF4-FFF2-40B4-BE49-F238E27FC236}">
                <a16:creationId xmlns:a16="http://schemas.microsoft.com/office/drawing/2014/main" id="{7F9D6C58-8385-476A-8323-AE1C310FDB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1705" y="169924"/>
            <a:ext cx="3631164" cy="79575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FE5C80B-2BD0-460C-A01E-5C0E84BAA2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>
          <a:xfrm rot="5400000">
            <a:off x="-3269744" y="3269742"/>
            <a:ext cx="6858004" cy="31851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070F038-9505-429D-9FDC-FF6652D459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69" y="2816402"/>
            <a:ext cx="952631" cy="979614"/>
          </a:xfrm>
          <a:prstGeom prst="rect">
            <a:avLst/>
          </a:prstGeom>
        </p:spPr>
      </p:pic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5C4A126B-F98F-4707-8BD4-2F8349D2708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91400" y="5114044"/>
            <a:ext cx="3630614" cy="87718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Presenter Information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378809F3-9931-4B26-A039-69690828512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390850" y="6086475"/>
            <a:ext cx="3630614" cy="29527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March 29, 2022</a:t>
            </a:r>
          </a:p>
        </p:txBody>
      </p:sp>
    </p:spTree>
    <p:extLst>
      <p:ext uri="{BB962C8B-B14F-4D97-AF65-F5344CB8AC3E}">
        <p14:creationId xmlns:p14="http://schemas.microsoft.com/office/powerpoint/2010/main" val="570651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A06E5-8FB7-4902-AF6A-421DB54C1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E0AFA-B9F0-45BA-A8A2-AA325E797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75B108-4EC4-41AA-ACD8-CC4864493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1BD1-BAEC-4074-B937-E43B765E4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15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558A7-1AA9-4BEF-8FA0-522C7FEADB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04950" y="1709738"/>
            <a:ext cx="9842500" cy="2852737"/>
          </a:xfrm>
        </p:spPr>
        <p:txBody>
          <a:bodyPr anchor="b"/>
          <a:lstStyle>
            <a:lvl1pPr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Divider Slide</a:t>
            </a:r>
          </a:p>
        </p:txBody>
      </p:sp>
      <p:sp useBgFill="1">
        <p:nvSpPr>
          <p:cNvPr id="3" name="Text Placeholder 2">
            <a:extLst>
              <a:ext uri="{FF2B5EF4-FFF2-40B4-BE49-F238E27FC236}">
                <a16:creationId xmlns:a16="http://schemas.microsoft.com/office/drawing/2014/main" id="{8521C791-C0AE-474C-B19A-949F83140CC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4950" y="4589463"/>
            <a:ext cx="98425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Title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0E954B2-5255-4CA6-B2B0-4E8EB36A59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>
          <a:xfrm>
            <a:off x="0" y="6539484"/>
            <a:ext cx="12192000" cy="31851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10CD749-4CBD-4CFB-8F6C-0853EB9C73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319" y="3582861"/>
            <a:ext cx="952631" cy="979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068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798D5-0E70-405A-8647-0FF532A87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A8E33-361C-408B-BAB7-795EF94DB7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29690" y="1825625"/>
            <a:ext cx="5181600" cy="424050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40679F-2D94-49E5-8B0F-29399E9E10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63690" y="1825625"/>
            <a:ext cx="5181600" cy="424050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BB45E5-6449-40C5-B8D7-3B73DBFD4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1BD1-BAEC-4074-B937-E43B765E4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309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9A15F-B6F5-4C05-BDBC-D8D9F8519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984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8A2F78-7D23-4A1C-B4AF-50CC9AC60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19848" y="1801791"/>
            <a:ext cx="5157787" cy="703283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1A16F3-C80F-48CF-8A3B-5B4971242E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19848" y="2539365"/>
            <a:ext cx="5157787" cy="341566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A43B2B-C5D6-4F73-AF19-E0EE7B7984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52260" y="1801791"/>
            <a:ext cx="5183188" cy="703283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BE9051-033F-4D8C-B5B7-894B914F75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52260" y="2539365"/>
            <a:ext cx="5183188" cy="341566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C4EA69-7F1F-4D5B-A283-A1A04B2B8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1BD1-BAEC-4074-B937-E43B765E4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422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0278E-789B-4CB9-B072-29CCE8A3E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44962C-4B38-402D-8C9E-802E40266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1BD1-BAEC-4074-B937-E43B765E4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193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159DBB-8C21-4638-ADB2-3A7C006A3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1BD1-BAEC-4074-B937-E43B765E4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890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66C0A-9C3D-43C7-BFB1-DB8AA7923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27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496F0-DE9F-475D-B234-0E0F1E78E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467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D2C66F-FDF8-4EED-B1A2-72C446FC53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3127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859F44-A1FA-48B4-94EC-8011C09B1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1BD1-BAEC-4074-B937-E43B765E4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785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8EF01-4799-41B6-96A2-1EC70BAA4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984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FA0D3E-9EF6-47E6-9431-AA0116BD5DA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663248" y="987425"/>
            <a:ext cx="6172200" cy="487362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Picture [right click and “edit alt text” with a description of the picture]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6D6CC5-966B-49BE-AC68-DA06EF8D64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1984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2B0121-2BE2-4980-873A-DF0C73AC4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1BD1-BAEC-4074-B937-E43B765E4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124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5.png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82B570-78A6-4504-A96D-03A8EA814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9357" y="332663"/>
            <a:ext cx="1048591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AC797D-87B7-46F5-BD46-FB1251FCA7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29357" y="1793163"/>
            <a:ext cx="10485916" cy="41307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EF90F1-1C5B-4FC2-B263-526AFD6246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72073" y="606613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B1BD1-BAEC-4074-B937-E43B765E4A8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A671B11-29A3-4AC4-8A4C-C9BA1879E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>
          <a:xfrm>
            <a:off x="0" y="6539484"/>
            <a:ext cx="12192000" cy="31851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6A174D3-C096-41EB-B798-88FE1D3230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27" y="505637"/>
            <a:ext cx="952631" cy="979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657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 cap="all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Tx/>
        <a:buBlip>
          <a:blip r:embed="rId13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5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2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6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lwalker@osrhe.edu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pixabay.com/en/question-mark-punctuation-marks-112390/" TargetMode="External"/><Relationship Id="rId3" Type="http://schemas.openxmlformats.org/officeDocument/2006/relationships/hyperlink" Target="https://creativecommons.org/licenses/by/3.0/" TargetMode="External"/><Relationship Id="rId7" Type="http://schemas.openxmlformats.org/officeDocument/2006/relationships/image" Target="../media/image9.jpg"/><Relationship Id="rId2" Type="http://schemas.openxmlformats.org/officeDocument/2006/relationships/hyperlink" Target="https://proofmart.com/product/question-mark-sign-png-images-transparent-background-free-download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creativecommons.org/licenses/by-sa/3.0/" TargetMode="External"/><Relationship Id="rId5" Type="http://schemas.openxmlformats.org/officeDocument/2006/relationships/hyperlink" Target="https://www.juku.it/quick-note-what-does-cloud-domination-really-mean/question-mark-shaped-cloud/" TargetMode="External"/><Relationship Id="rId10" Type="http://schemas.openxmlformats.org/officeDocument/2006/relationships/hyperlink" Target="mailto:hpeck@osrhe.edu" TargetMode="External"/><Relationship Id="rId4" Type="http://schemas.openxmlformats.org/officeDocument/2006/relationships/image" Target="../media/image8.jpeg"/><Relationship Id="rId9" Type="http://schemas.openxmlformats.org/officeDocument/2006/relationships/hyperlink" Target="mailto:sbeauchamp@osrhe.ed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FA33FD68-D874-47AC-B5EC-9AC675DD75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1288" y="2512381"/>
            <a:ext cx="9490364" cy="1645390"/>
          </a:xfrm>
        </p:spPr>
        <p:txBody>
          <a:bodyPr>
            <a:normAutofit fontScale="90000"/>
          </a:bodyPr>
          <a:lstStyle/>
          <a:p>
            <a:r>
              <a:rPr lang="en-US" dirty="0"/>
              <a:t>policy UPDATES</a:t>
            </a:r>
            <a:br>
              <a:rPr lang="en-US" dirty="0"/>
            </a:br>
            <a:r>
              <a:rPr lang="en-US" dirty="0"/>
              <a:t>Fall 2023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A852FEA-9001-40B1-B733-0D30F893CC3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391399" y="5292089"/>
            <a:ext cx="4466617" cy="699136"/>
          </a:xfrm>
        </p:spPr>
        <p:txBody>
          <a:bodyPr>
            <a:normAutofit/>
          </a:bodyPr>
          <a:lstStyle/>
          <a:p>
            <a:r>
              <a:rPr lang="en-US" dirty="0"/>
              <a:t>Heather Peck</a:t>
            </a:r>
          </a:p>
          <a:p>
            <a:r>
              <a:rPr lang="en-US" dirty="0"/>
              <a:t>Director of Academic Programs</a:t>
            </a:r>
          </a:p>
        </p:txBody>
      </p:sp>
    </p:spTree>
    <p:extLst>
      <p:ext uri="{BB962C8B-B14F-4D97-AF65-F5344CB8AC3E}">
        <p14:creationId xmlns:p14="http://schemas.microsoft.com/office/powerpoint/2010/main" val="2601425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5AC6B-8B40-4134-B9A9-E2A5175B7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0C94C-A624-4476-9C54-7A968618A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9357" y="1658226"/>
            <a:ext cx="10485916" cy="426573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Policy workshops starting later this Fall</a:t>
            </a:r>
          </a:p>
          <a:p>
            <a:pPr>
              <a:spcAft>
                <a:spcPts val="600"/>
              </a:spcAft>
            </a:pPr>
            <a:r>
              <a:rPr lang="en-US" dirty="0"/>
              <a:t>Send requests for policy copies to Elizabeth Walker (</a:t>
            </a:r>
            <a:r>
              <a:rPr lang="en-US" dirty="0">
                <a:hlinkClick r:id="rId2"/>
              </a:rPr>
              <a:t>lwalker@osrhe.edu</a:t>
            </a:r>
            <a:r>
              <a:rPr lang="en-US" dirty="0"/>
              <a:t>) </a:t>
            </a:r>
          </a:p>
          <a:p>
            <a:pPr>
              <a:spcAft>
                <a:spcPts val="600"/>
              </a:spcAft>
            </a:pPr>
            <a:r>
              <a:rPr lang="en-US" dirty="0"/>
              <a:t>Full policies will be on the OSRHE website in early Spring</a:t>
            </a:r>
          </a:p>
        </p:txBody>
      </p:sp>
    </p:spTree>
    <p:extLst>
      <p:ext uri="{BB962C8B-B14F-4D97-AF65-F5344CB8AC3E}">
        <p14:creationId xmlns:p14="http://schemas.microsoft.com/office/powerpoint/2010/main" val="3808787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E7856D3-B931-41A7-A064-4E16FE48F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7BD964-0CEA-45F6-9948-08D2A3304F60}"/>
              </a:ext>
            </a:extLst>
          </p:cNvPr>
          <p:cNvSpPr txBox="1"/>
          <p:nvPr/>
        </p:nvSpPr>
        <p:spPr>
          <a:xfrm>
            <a:off x="6807676" y="4692651"/>
            <a:ext cx="32485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2" tooltip="https://proofmart.com/product/question-mark-sign-png-images-transparent-background-free-download/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3" tooltip="https://creativecommons.org/licenses/by/3.0/"/>
              </a:rPr>
              <a:t>CC BY</a:t>
            </a:r>
            <a:endParaRPr lang="en-US" sz="90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82BF01A-DCEF-4DFC-AC1D-F5B93B0B3F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6267700" y="1240133"/>
            <a:ext cx="3835343" cy="286931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4E673A5-AAB2-4A46-8003-37072C51EE2B}"/>
              </a:ext>
            </a:extLst>
          </p:cNvPr>
          <p:cNvSpPr txBox="1"/>
          <p:nvPr/>
        </p:nvSpPr>
        <p:spPr>
          <a:xfrm>
            <a:off x="6267700" y="4171329"/>
            <a:ext cx="383534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5" tooltip="https://www.juku.it/quick-note-what-does-cloud-domination-really-mean/question-mark-shaped-cloud/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6" tooltip="https://creativecommons.org/licenses/by-sa/3.0/"/>
              </a:rPr>
              <a:t>CC BY-SA</a:t>
            </a:r>
            <a:endParaRPr lang="en-US" sz="9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246C17D-7767-422C-8754-B5A9CAF8B1D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6068464" y="689041"/>
            <a:ext cx="4794179" cy="4794179"/>
          </a:xfrm>
          <a:prstGeom prst="rect">
            <a:avLst/>
          </a:prstGeom>
        </p:spPr>
      </p:pic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83EC6B2C-0546-4B79-A8D8-DAA235CB9F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9251" y="1658226"/>
            <a:ext cx="5181600" cy="431949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Dr. Stephanie Beauchamp</a:t>
            </a:r>
          </a:p>
          <a:p>
            <a:pPr marL="0" indent="0" algn="ctr">
              <a:buNone/>
            </a:pPr>
            <a:r>
              <a:rPr lang="en-US" dirty="0"/>
              <a:t>Associate Vice Chancellor for Academic Affairs</a:t>
            </a:r>
          </a:p>
          <a:p>
            <a:pPr marL="0" indent="0" algn="ctr">
              <a:buNone/>
            </a:pPr>
            <a:r>
              <a:rPr lang="en-US" dirty="0">
                <a:hlinkClick r:id="rId9"/>
              </a:rPr>
              <a:t>sbeauchamp@osrhe.edu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Or</a:t>
            </a:r>
          </a:p>
          <a:p>
            <a:pPr marL="0" indent="0" algn="ctr">
              <a:buNone/>
            </a:pPr>
            <a:r>
              <a:rPr lang="en-US" dirty="0"/>
              <a:t>Heather Peck</a:t>
            </a:r>
          </a:p>
          <a:p>
            <a:pPr marL="0" indent="0" algn="ctr">
              <a:buNone/>
            </a:pPr>
            <a:r>
              <a:rPr lang="en-US" dirty="0"/>
              <a:t>Director of Academic Programs</a:t>
            </a:r>
          </a:p>
          <a:p>
            <a:pPr marL="0" indent="0" algn="ctr">
              <a:buNone/>
            </a:pPr>
            <a:r>
              <a:rPr lang="en-US" dirty="0">
                <a:hlinkClick r:id="rId10"/>
              </a:rPr>
              <a:t>hpeck@osrhe.edu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38449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5B701-983F-4731-9BA7-AC8A8AF59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3 policy revisions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EAFC5-9688-408D-8D4F-41AC67B21F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9357" y="1352145"/>
            <a:ext cx="10485916" cy="457181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Minor Changes Approved</a:t>
            </a:r>
          </a:p>
          <a:p>
            <a:pPr lvl="1"/>
            <a:r>
              <a:rPr lang="en-US" dirty="0"/>
              <a:t>3.1 – Institutional Accreditation &amp; State Authorization</a:t>
            </a:r>
          </a:p>
          <a:p>
            <a:pPr lvl="1"/>
            <a:r>
              <a:rPr lang="en-US" dirty="0"/>
              <a:t>3.2 – Functions of Public Institutions</a:t>
            </a:r>
          </a:p>
          <a:p>
            <a:pPr lvl="1"/>
            <a:r>
              <a:rPr lang="en-US" dirty="0"/>
              <a:t>3.3 – Function of Research in the State System</a:t>
            </a:r>
          </a:p>
          <a:p>
            <a:pPr lvl="1"/>
            <a:r>
              <a:rPr lang="en-US" dirty="0"/>
              <a:t>3.5 – Intensive English Program Approval &amp; Review</a:t>
            </a:r>
          </a:p>
          <a:p>
            <a:pPr lvl="1"/>
            <a:r>
              <a:rPr lang="en-US" dirty="0"/>
              <a:t>3.6 – Cooperative Agreements Between Higher Education Institutions &amp; Other Entities</a:t>
            </a:r>
          </a:p>
          <a:p>
            <a:pPr lvl="1"/>
            <a:r>
              <a:rPr lang="en-US" dirty="0"/>
              <a:t>3.7 – Academic Program Review</a:t>
            </a:r>
          </a:p>
          <a:p>
            <a:pPr lvl="1"/>
            <a:r>
              <a:rPr lang="en-US" dirty="0"/>
              <a:t>3.8 – Approval of Changes in Academic Structure &amp; Nomenclature</a:t>
            </a:r>
          </a:p>
          <a:p>
            <a:pPr lvl="1"/>
            <a:r>
              <a:rPr lang="en-US" dirty="0"/>
              <a:t>3.12 – Grading </a:t>
            </a:r>
          </a:p>
          <a:p>
            <a:pPr lvl="1"/>
            <a:r>
              <a:rPr lang="en-US" dirty="0"/>
              <a:t>3.13 – Undergraduate Academic Course Load</a:t>
            </a:r>
          </a:p>
          <a:p>
            <a:pPr lvl="1"/>
            <a:r>
              <a:rPr lang="en-US" dirty="0"/>
              <a:t>3.14 – Granting of Degrees</a:t>
            </a:r>
          </a:p>
          <a:p>
            <a:pPr lvl="1"/>
            <a:r>
              <a:rPr lang="en-US" dirty="0"/>
              <a:t>3.16 – Credit for Prior Learning</a:t>
            </a:r>
          </a:p>
          <a:p>
            <a:pPr lvl="1"/>
            <a:r>
              <a:rPr lang="en-US" dirty="0"/>
              <a:t>3.18 – In-state/Out-of-state Status of Enrolled Students</a:t>
            </a:r>
          </a:p>
          <a:p>
            <a:pPr lvl="1"/>
            <a:r>
              <a:rPr lang="en-US" dirty="0"/>
              <a:t>3.19 – Academic Calendars</a:t>
            </a:r>
          </a:p>
          <a:p>
            <a:pPr lvl="1"/>
            <a:r>
              <a:rPr lang="en-US" dirty="0"/>
              <a:t>3.21 – Teacher Education</a:t>
            </a:r>
          </a:p>
          <a:p>
            <a:pPr lvl="1"/>
            <a:r>
              <a:rPr lang="en-US" dirty="0"/>
              <a:t>3.22 – Oklahoma Teacher Connection</a:t>
            </a:r>
          </a:p>
          <a:p>
            <a:pPr lvl="1"/>
            <a:r>
              <a:rPr lang="en-US" dirty="0"/>
              <a:t>3.23 – Instructor’s English Proficiency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700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5B701-983F-4731-9BA7-AC8A8AF59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3 Policy Revisions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EAFC5-9688-408D-8D4F-41AC67B21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Substantial Changes Approved</a:t>
            </a:r>
          </a:p>
          <a:p>
            <a:pPr lvl="1"/>
            <a:r>
              <a:rPr lang="en-US" dirty="0"/>
              <a:t>3.4 – Academic Program Approval</a:t>
            </a:r>
          </a:p>
          <a:p>
            <a:pPr lvl="1"/>
            <a:r>
              <a:rPr lang="en-US" dirty="0"/>
              <a:t>3.9 – Institutional Admission &amp; Retention</a:t>
            </a:r>
          </a:p>
          <a:p>
            <a:pPr lvl="1"/>
            <a:r>
              <a:rPr lang="en-US" dirty="0"/>
              <a:t>3.11 – Undergraduate Transfer &amp; Articulation</a:t>
            </a:r>
          </a:p>
          <a:p>
            <a:pPr lvl="1"/>
            <a:r>
              <a:rPr lang="en-US" dirty="0"/>
              <a:t>3.15 – Undergraduate Degree Requirements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467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5AC6B-8B40-4134-B9A9-E2A5175B7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3.4 – Academic program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0C94C-A624-4476-9C54-7A968618A1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dirty="0"/>
              <a:t>Letter of Intent protest period is now 14 days</a:t>
            </a:r>
          </a:p>
          <a:p>
            <a:pPr>
              <a:spcAft>
                <a:spcPts val="600"/>
              </a:spcAft>
            </a:pPr>
            <a:r>
              <a:rPr lang="en-US" dirty="0"/>
              <a:t>Protests will only be considered based on: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Unnecessary duplication; or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Workforce demand; or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Student needs in the state</a:t>
            </a:r>
          </a:p>
          <a:p>
            <a:pPr>
              <a:spcAft>
                <a:spcPts val="600"/>
              </a:spcAft>
            </a:pPr>
            <a:r>
              <a:rPr lang="en-US" dirty="0"/>
              <a:t>New Certificates no longer require approval</a:t>
            </a:r>
          </a:p>
          <a:p>
            <a:pPr>
              <a:spcAft>
                <a:spcPts val="600"/>
              </a:spcAft>
            </a:pPr>
            <a:r>
              <a:rPr lang="en-US" dirty="0"/>
              <a:t>Doctoral programs no longer require an external review</a:t>
            </a:r>
          </a:p>
          <a:p>
            <a:pPr>
              <a:spcAft>
                <a:spcPts val="600"/>
              </a:spcAft>
            </a:pPr>
            <a:r>
              <a:rPr lang="en-US" dirty="0"/>
              <a:t>Suspension of programs now only requires notification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656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5AC6B-8B40-4134-B9A9-E2A5175B7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3.9 – Institutional admission &amp; retention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0C94C-A624-4476-9C54-7A968618A1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Curricular Deficiencies were condensed to essential requirements</a:t>
            </a:r>
          </a:p>
          <a:p>
            <a:pPr>
              <a:spcAft>
                <a:spcPts val="600"/>
              </a:spcAft>
            </a:pPr>
            <a:r>
              <a:rPr lang="en-US" dirty="0"/>
              <a:t>Removed requirements that were no longer relevant</a:t>
            </a:r>
          </a:p>
          <a:p>
            <a:pPr>
              <a:spcAft>
                <a:spcPts val="600"/>
              </a:spcAft>
            </a:pPr>
            <a:r>
              <a:rPr lang="en-US" dirty="0"/>
              <a:t>Institutions may still use ACT/SAT; however, the requirement for students to take the test has been removed. Students without an ACT/SAT can be evaluated in other ways.</a:t>
            </a:r>
          </a:p>
          <a:p>
            <a:pPr>
              <a:spcAft>
                <a:spcPts val="600"/>
              </a:spcAft>
            </a:pPr>
            <a:r>
              <a:rPr lang="en-US" dirty="0"/>
              <a:t>Removed various restrictions, giving institutions more autonomy to make decisions.</a:t>
            </a:r>
          </a:p>
        </p:txBody>
      </p:sp>
    </p:spTree>
    <p:extLst>
      <p:ext uri="{BB962C8B-B14F-4D97-AF65-F5344CB8AC3E}">
        <p14:creationId xmlns:p14="http://schemas.microsoft.com/office/powerpoint/2010/main" val="1097398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5AC6B-8B40-4134-B9A9-E2A5175B7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3.11 – Undergraduate Transfer &amp; articulation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0C94C-A624-4476-9C54-7A968618A1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Information on transfer admission and probation was moved to the admission policy.</a:t>
            </a:r>
          </a:p>
          <a:p>
            <a:pPr>
              <a:spcAft>
                <a:spcPts val="600"/>
              </a:spcAft>
            </a:pPr>
            <a:r>
              <a:rPr lang="en-US" dirty="0"/>
              <a:t>Removed the details of the Career Technology Centers.</a:t>
            </a:r>
          </a:p>
        </p:txBody>
      </p:sp>
    </p:spTree>
    <p:extLst>
      <p:ext uri="{BB962C8B-B14F-4D97-AF65-F5344CB8AC3E}">
        <p14:creationId xmlns:p14="http://schemas.microsoft.com/office/powerpoint/2010/main" val="3176472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5AC6B-8B40-4134-B9A9-E2A5175B7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3.15 – Undergraduate Degree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0C94C-A624-4476-9C54-7A968618A1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Removal of the requirement that institutions have to measure student overload across institutions.</a:t>
            </a:r>
          </a:p>
          <a:p>
            <a:pPr>
              <a:spcAft>
                <a:spcPts val="600"/>
              </a:spcAft>
            </a:pPr>
            <a:r>
              <a:rPr lang="en-US" dirty="0"/>
              <a:t>Removal of the computer proficiency requirement due to transferability issues and inconsistent treatment of students.</a:t>
            </a:r>
          </a:p>
        </p:txBody>
      </p:sp>
    </p:spTree>
    <p:extLst>
      <p:ext uri="{BB962C8B-B14F-4D97-AF65-F5344CB8AC3E}">
        <p14:creationId xmlns:p14="http://schemas.microsoft.com/office/powerpoint/2010/main" val="3012121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5B701-983F-4731-9BA7-AC8A8AF59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3 Policies not yet approved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EAFC5-9688-408D-8D4F-41AC67B21F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9357" y="1658226"/>
            <a:ext cx="10485916" cy="4425897"/>
          </a:xfrm>
        </p:spPr>
        <p:txBody>
          <a:bodyPr>
            <a:normAutofit/>
          </a:bodyPr>
          <a:lstStyle/>
          <a:p>
            <a:r>
              <a:rPr lang="en-US" dirty="0"/>
              <a:t>3.9 – Institutional Admission &amp; Retention </a:t>
            </a:r>
          </a:p>
          <a:p>
            <a:pPr lvl="1"/>
            <a:r>
              <a:rPr lang="en-US" dirty="0"/>
              <a:t>December SR Meeting</a:t>
            </a:r>
          </a:p>
          <a:p>
            <a:r>
              <a:rPr lang="en-US" dirty="0"/>
              <a:t>3.17 – Distance Education &amp; Traditional Off-Campus Courses &amp; Programs </a:t>
            </a:r>
          </a:p>
          <a:p>
            <a:pPr lvl="1"/>
            <a:r>
              <a:rPr lang="en-US" dirty="0"/>
              <a:t>October SR Meeting</a:t>
            </a:r>
          </a:p>
          <a:p>
            <a:r>
              <a:rPr lang="en-US" dirty="0"/>
              <a:t>3.20 – Student Assessment &amp; Remediation </a:t>
            </a:r>
          </a:p>
          <a:p>
            <a:pPr lvl="1"/>
            <a:r>
              <a:rPr lang="en-US" dirty="0"/>
              <a:t>October SR Meeting</a:t>
            </a:r>
          </a:p>
          <a:p>
            <a:r>
              <a:rPr lang="en-US" dirty="0"/>
              <a:t>3.24 – Professional Programs </a:t>
            </a:r>
          </a:p>
          <a:p>
            <a:pPr lvl="1"/>
            <a:r>
              <a:rPr lang="en-US" dirty="0"/>
              <a:t>October SR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18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5AC6B-8B40-4134-B9A9-E2A5175B7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finalization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0C94C-A624-4476-9C54-7A968618A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9357" y="1658226"/>
            <a:ext cx="10485916" cy="426573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All policies, except Concurrent policy, hope to be finalized by December 2023</a:t>
            </a:r>
          </a:p>
          <a:p>
            <a:pPr>
              <a:spcAft>
                <a:spcPts val="600"/>
              </a:spcAft>
            </a:pPr>
            <a:r>
              <a:rPr lang="en-US" dirty="0"/>
              <a:t>Policy 3.10 - Concurrent Enrollment is slated to be finalized by June 2024</a:t>
            </a:r>
          </a:p>
        </p:txBody>
      </p:sp>
    </p:spTree>
    <p:extLst>
      <p:ext uri="{BB962C8B-B14F-4D97-AF65-F5344CB8AC3E}">
        <p14:creationId xmlns:p14="http://schemas.microsoft.com/office/powerpoint/2010/main" val="224016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SRHE Ppt Template">
      <a:dk1>
        <a:srgbClr val="464646"/>
      </a:dk1>
      <a:lt1>
        <a:sysClr val="window" lastClr="FFFFFF"/>
      </a:lt1>
      <a:dk2>
        <a:srgbClr val="787878"/>
      </a:dk2>
      <a:lt2>
        <a:srgbClr val="D8D8D8"/>
      </a:lt2>
      <a:accent1>
        <a:srgbClr val="004E9A"/>
      </a:accent1>
      <a:accent2>
        <a:srgbClr val="326820"/>
      </a:accent2>
      <a:accent3>
        <a:srgbClr val="669B41"/>
      </a:accent3>
      <a:accent4>
        <a:srgbClr val="914115"/>
      </a:accent4>
      <a:accent5>
        <a:srgbClr val="D15420"/>
      </a:accent5>
      <a:accent6>
        <a:srgbClr val="A96728"/>
      </a:accent6>
      <a:hlink>
        <a:srgbClr val="1CA6DF"/>
      </a:hlink>
      <a:folHlink>
        <a:srgbClr val="DE902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SRHE PowerPoint Template" id="{2E308CE3-3584-4F66-B689-55F2B2C9B7E7}" vid="{C6AC5D34-196D-418A-859E-F95D7E47D2B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5305</TotalTime>
  <Words>496</Words>
  <Application>Microsoft Office PowerPoint</Application>
  <PresentationFormat>Widescreen</PresentationFormat>
  <Paragraphs>73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Arial</vt:lpstr>
      <vt:lpstr>Office Theme</vt:lpstr>
      <vt:lpstr>policy UPDATES Fall 2023</vt:lpstr>
      <vt:lpstr>Chapter 3 policy revisions</vt:lpstr>
      <vt:lpstr>Chapter 3 Policy Revisions Continued</vt:lpstr>
      <vt:lpstr>Policy 3.4 – Academic program approval</vt:lpstr>
      <vt:lpstr>Policy 3.9 – Institutional admission &amp; retention</vt:lpstr>
      <vt:lpstr>Policy 3.11 – Undergraduate Transfer &amp; articulation</vt:lpstr>
      <vt:lpstr>Policy 3.15 – Undergraduate Degree requirements</vt:lpstr>
      <vt:lpstr>Chapter 3 Policies not yet approved</vt:lpstr>
      <vt:lpstr>Policy finalization</vt:lpstr>
      <vt:lpstr>Policy Information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Stelter, Erin</dc:creator>
  <cp:lastModifiedBy>Heather Peck</cp:lastModifiedBy>
  <cp:revision>71</cp:revision>
  <dcterms:created xsi:type="dcterms:W3CDTF">2022-03-24T18:40:43Z</dcterms:created>
  <dcterms:modified xsi:type="dcterms:W3CDTF">2023-10-05T21:23:08Z</dcterms:modified>
</cp:coreProperties>
</file>