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1" r:id="rId1"/>
  </p:sldMasterIdLst>
  <p:notesMasterIdLst>
    <p:notesMasterId r:id="rId27"/>
  </p:notesMasterIdLst>
  <p:sldIdLst>
    <p:sldId id="835" r:id="rId2"/>
    <p:sldId id="834" r:id="rId3"/>
    <p:sldId id="836" r:id="rId4"/>
    <p:sldId id="838" r:id="rId5"/>
    <p:sldId id="868" r:id="rId6"/>
    <p:sldId id="869" r:id="rId7"/>
    <p:sldId id="876" r:id="rId8"/>
    <p:sldId id="875" r:id="rId9"/>
    <p:sldId id="877" r:id="rId10"/>
    <p:sldId id="879" r:id="rId11"/>
    <p:sldId id="881" r:id="rId12"/>
    <p:sldId id="846" r:id="rId13"/>
    <p:sldId id="883" r:id="rId14"/>
    <p:sldId id="882" r:id="rId15"/>
    <p:sldId id="884" r:id="rId16"/>
    <p:sldId id="885" r:id="rId17"/>
    <p:sldId id="886" r:id="rId18"/>
    <p:sldId id="887" r:id="rId19"/>
    <p:sldId id="893" r:id="rId20"/>
    <p:sldId id="888" r:id="rId21"/>
    <p:sldId id="889" r:id="rId22"/>
    <p:sldId id="890" r:id="rId23"/>
    <p:sldId id="891" r:id="rId24"/>
    <p:sldId id="892" r:id="rId25"/>
    <p:sldId id="866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C6DD5C2-9989-4BC3-A960-C5A2F5403A60}">
          <p14:sldIdLst>
            <p14:sldId id="835"/>
            <p14:sldId id="834"/>
            <p14:sldId id="836"/>
            <p14:sldId id="838"/>
            <p14:sldId id="868"/>
            <p14:sldId id="869"/>
            <p14:sldId id="876"/>
            <p14:sldId id="875"/>
            <p14:sldId id="877"/>
            <p14:sldId id="879"/>
            <p14:sldId id="881"/>
            <p14:sldId id="846"/>
            <p14:sldId id="883"/>
            <p14:sldId id="882"/>
            <p14:sldId id="884"/>
            <p14:sldId id="885"/>
            <p14:sldId id="886"/>
            <p14:sldId id="887"/>
            <p14:sldId id="893"/>
            <p14:sldId id="888"/>
            <p14:sldId id="889"/>
            <p14:sldId id="890"/>
            <p14:sldId id="891"/>
            <p14:sldId id="892"/>
            <p14:sldId id="8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iffith, Bradley" initials="GB" lastIdx="2" clrIdx="0">
    <p:extLst>
      <p:ext uri="{19B8F6BF-5375-455C-9EA6-DF929625EA0E}">
        <p15:presenceInfo xmlns:p15="http://schemas.microsoft.com/office/powerpoint/2012/main" userId="S-1-5-21-853179490-1340340110-174450705-371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83C3"/>
    <a:srgbClr val="2E946B"/>
    <a:srgbClr val="3D98CF"/>
    <a:srgbClr val="FF9999"/>
    <a:srgbClr val="42B051"/>
    <a:srgbClr val="5FCBEF"/>
    <a:srgbClr val="42D0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54" autoAdjust="0"/>
    <p:restoredTop sz="92145" autoAdjust="0"/>
  </p:normalViewPr>
  <p:slideViewPr>
    <p:cSldViewPr snapToGrid="0">
      <p:cViewPr varScale="1">
        <p:scale>
          <a:sx n="97" d="100"/>
          <a:sy n="97" d="100"/>
        </p:scale>
        <p:origin x="78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Retained Student GPA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First Semester GPA</c:v>
                </c:pt>
                <c:pt idx="1">
                  <c:v>Progression Year 1</c:v>
                </c:pt>
                <c:pt idx="2">
                  <c:v>Progression Year 2</c:v>
                </c:pt>
                <c:pt idx="3">
                  <c:v>Progression Year 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2.65</c:v>
                </c:pt>
                <c:pt idx="1">
                  <c:v>2.86</c:v>
                </c:pt>
                <c:pt idx="2">
                  <c:v>3.03</c:v>
                </c:pt>
                <c:pt idx="3">
                  <c:v>3.19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49B-460F-A32B-997080FDDEA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Transfer Student GPA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80B-462A-A111-4D94AECB63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First Semester GPA</c:v>
                </c:pt>
                <c:pt idx="1">
                  <c:v>Progression Year 1</c:v>
                </c:pt>
                <c:pt idx="2">
                  <c:v>Progression Year 2</c:v>
                </c:pt>
                <c:pt idx="3">
                  <c:v>Progression Year 3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2.65</c:v>
                </c:pt>
                <c:pt idx="1">
                  <c:v>2.4300000000000002</c:v>
                </c:pt>
                <c:pt idx="2" formatCode="0.00">
                  <c:v>2.75</c:v>
                </c:pt>
                <c:pt idx="3">
                  <c:v>2.91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49B-460F-A32B-997080FDDEA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Average Cohort GPA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First Semester GPA</c:v>
                </c:pt>
                <c:pt idx="1">
                  <c:v>Progression Year 1</c:v>
                </c:pt>
                <c:pt idx="2">
                  <c:v>Progression Year 2</c:v>
                </c:pt>
                <c:pt idx="3">
                  <c:v>Progression Year 3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2.65</c:v>
                </c:pt>
                <c:pt idx="1">
                  <c:v>2.82</c:v>
                </c:pt>
                <c:pt idx="2">
                  <c:v>2.97</c:v>
                </c:pt>
                <c:pt idx="3">
                  <c:v>3.12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BDF-4805-9ABF-C7B80F3CE4D2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92388975"/>
        <c:axId val="912925999"/>
      </c:lineChart>
      <c:catAx>
        <c:axId val="5923889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912925999"/>
        <c:crosses val="autoZero"/>
        <c:auto val="1"/>
        <c:lblAlgn val="ctr"/>
        <c:lblOffset val="100"/>
        <c:noMultiLvlLbl val="0"/>
      </c:catAx>
      <c:valAx>
        <c:axId val="912925999"/>
        <c:scaling>
          <c:orientation val="minMax"/>
          <c:max val="3.2"/>
          <c:min val="2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592388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300">
          <a:latin typeface="Arial Narrow" panose="020B060602020203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5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en-US" sz="1800" b="1" dirty="0"/>
              <a:t>Full-Time Students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Retained Student GPA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First Semester GPA</c:v>
                </c:pt>
                <c:pt idx="1">
                  <c:v>Progression Year 1</c:v>
                </c:pt>
                <c:pt idx="2">
                  <c:v>Progression Year 2</c:v>
                </c:pt>
                <c:pt idx="3">
                  <c:v>Progression Year 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2.74</c:v>
                </c:pt>
                <c:pt idx="1">
                  <c:v>2.89</c:v>
                </c:pt>
                <c:pt idx="2">
                  <c:v>3.06</c:v>
                </c:pt>
                <c:pt idx="3">
                  <c:v>3.22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49B-460F-A32B-997080FDDEA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Transfer Student GPA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First Semester GPA</c:v>
                </c:pt>
                <c:pt idx="1">
                  <c:v>Progression Year 1</c:v>
                </c:pt>
                <c:pt idx="2">
                  <c:v>Progression Year 2</c:v>
                </c:pt>
                <c:pt idx="3">
                  <c:v>Progression Year 3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2.74</c:v>
                </c:pt>
                <c:pt idx="1">
                  <c:v>2.4300000000000002</c:v>
                </c:pt>
                <c:pt idx="2" formatCode="0.00">
                  <c:v>2.77</c:v>
                </c:pt>
                <c:pt idx="3">
                  <c:v>2.92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49B-460F-A32B-997080FDDEA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Average Full-Time Student GPA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3.00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C39-4541-9D02-9295685ADD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First Semester GPA</c:v>
                </c:pt>
                <c:pt idx="1">
                  <c:v>Progression Year 1</c:v>
                </c:pt>
                <c:pt idx="2">
                  <c:v>Progression Year 2</c:v>
                </c:pt>
                <c:pt idx="3">
                  <c:v>Progression Year 3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2.74</c:v>
                </c:pt>
                <c:pt idx="1">
                  <c:v>2.85</c:v>
                </c:pt>
                <c:pt idx="2">
                  <c:v>3</c:v>
                </c:pt>
                <c:pt idx="3">
                  <c:v>3.15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414-450A-84E0-498ECF60EFE9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92388975"/>
        <c:axId val="912925999"/>
      </c:lineChart>
      <c:catAx>
        <c:axId val="5923889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912925999"/>
        <c:crosses val="autoZero"/>
        <c:auto val="1"/>
        <c:lblAlgn val="ctr"/>
        <c:lblOffset val="100"/>
        <c:noMultiLvlLbl val="0"/>
      </c:catAx>
      <c:valAx>
        <c:axId val="912925999"/>
        <c:scaling>
          <c:orientation val="minMax"/>
          <c:max val="3.2"/>
          <c:min val="2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592388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300">
          <a:latin typeface="Arial Narrow" panose="020B060602020203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5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en-US" sz="1800" b="1" dirty="0"/>
              <a:t>Part-Time Students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7515625000000005E-2"/>
          <c:y val="7.651483939667425E-2"/>
          <c:w val="0.92248437500000002"/>
          <c:h val="0.7123591274569540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Retained Student GPA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First Semester GPA</c:v>
                </c:pt>
                <c:pt idx="1">
                  <c:v>Progression Year 1</c:v>
                </c:pt>
                <c:pt idx="2">
                  <c:v>Progression Year 2</c:v>
                </c:pt>
                <c:pt idx="3">
                  <c:v>Progression Year 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 formatCode="0.00">
                  <c:v>2.27</c:v>
                </c:pt>
                <c:pt idx="1">
                  <c:v>2.62</c:v>
                </c:pt>
                <c:pt idx="2">
                  <c:v>2.79</c:v>
                </c:pt>
                <c:pt idx="3">
                  <c:v>2.96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49B-460F-A32B-997080FDDEA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Transfer Student GPA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3CF-4FC3-B679-6B5FFC1596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First Semester GPA</c:v>
                </c:pt>
                <c:pt idx="1">
                  <c:v>Progression Year 1</c:v>
                </c:pt>
                <c:pt idx="2">
                  <c:v>Progression Year 2</c:v>
                </c:pt>
                <c:pt idx="3">
                  <c:v>Progression Year 3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 formatCode="0.00">
                  <c:v>2.27</c:v>
                </c:pt>
                <c:pt idx="1">
                  <c:v>2.41</c:v>
                </c:pt>
                <c:pt idx="2" formatCode="0.00">
                  <c:v>2.61</c:v>
                </c:pt>
                <c:pt idx="3">
                  <c:v>2.85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49B-460F-A32B-997080FDDEA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Average Part-Time Student GPA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1"/>
              <c:tx>
                <c:rich>
                  <a:bodyPr/>
                  <a:lstStyle/>
                  <a:p>
                    <a:fld id="{8F99BC59-38FC-49AC-940D-AC12F96812CE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0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C099-44D7-A3C5-42FF1240B3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First Semester GPA</c:v>
                </c:pt>
                <c:pt idx="1">
                  <c:v>Progression Year 1</c:v>
                </c:pt>
                <c:pt idx="2">
                  <c:v>Progression Year 2</c:v>
                </c:pt>
                <c:pt idx="3">
                  <c:v>Progression Year 3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 formatCode="0.00">
                  <c:v>2.27</c:v>
                </c:pt>
                <c:pt idx="1">
                  <c:v>2.6</c:v>
                </c:pt>
                <c:pt idx="2">
                  <c:v>2.76</c:v>
                </c:pt>
                <c:pt idx="3">
                  <c:v>2.93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3CF-4FC3-B679-6B5FFC1596D5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92388975"/>
        <c:axId val="912925999"/>
      </c:lineChart>
      <c:catAx>
        <c:axId val="5923889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912925999"/>
        <c:crosses val="autoZero"/>
        <c:auto val="1"/>
        <c:lblAlgn val="ctr"/>
        <c:lblOffset val="100"/>
        <c:noMultiLvlLbl val="0"/>
      </c:catAx>
      <c:valAx>
        <c:axId val="912925999"/>
        <c:scaling>
          <c:orientation val="minMax"/>
          <c:min val="2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592388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300">
          <a:latin typeface="Arial Narrow" panose="020B060602020203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Retained Student GPA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First Semester GPA</c:v>
                </c:pt>
                <c:pt idx="1">
                  <c:v>Progression Year 1</c:v>
                </c:pt>
                <c:pt idx="2">
                  <c:v>Progression Year 2</c:v>
                </c:pt>
                <c:pt idx="3">
                  <c:v>Progression Year 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 formatCode="0.00">
                  <c:v>2.4700000000000002</c:v>
                </c:pt>
                <c:pt idx="1">
                  <c:v>2.63</c:v>
                </c:pt>
                <c:pt idx="2">
                  <c:v>2.8</c:v>
                </c:pt>
                <c:pt idx="3">
                  <c:v>2.95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49B-460F-A32B-997080FDDEA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Transfer Student GPA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3CF-4FC3-B679-6B5FFC1596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First Semester GPA</c:v>
                </c:pt>
                <c:pt idx="1">
                  <c:v>Progression Year 1</c:v>
                </c:pt>
                <c:pt idx="2">
                  <c:v>Progression Year 2</c:v>
                </c:pt>
                <c:pt idx="3">
                  <c:v>Progression Year 3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 formatCode="0.00">
                  <c:v>2.4700000000000002</c:v>
                </c:pt>
                <c:pt idx="1">
                  <c:v>2.21</c:v>
                </c:pt>
                <c:pt idx="2" formatCode="0.00">
                  <c:v>2.62</c:v>
                </c:pt>
                <c:pt idx="3">
                  <c:v>2.82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49B-460F-A32B-997080FDDEA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Average Pell Grant Recipient GPA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First Semester GPA</c:v>
                </c:pt>
                <c:pt idx="1">
                  <c:v>Progression Year 1</c:v>
                </c:pt>
                <c:pt idx="2">
                  <c:v>Progression Year 2</c:v>
                </c:pt>
                <c:pt idx="3">
                  <c:v>Progression Year 3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 formatCode="0.00">
                  <c:v>2.4700000000000002</c:v>
                </c:pt>
                <c:pt idx="1">
                  <c:v>2.59</c:v>
                </c:pt>
                <c:pt idx="2">
                  <c:v>2.76</c:v>
                </c:pt>
                <c:pt idx="3">
                  <c:v>2.91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3CF-4FC3-B679-6B5FFC1596D5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92388975"/>
        <c:axId val="912925999"/>
      </c:lineChart>
      <c:catAx>
        <c:axId val="5923889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912925999"/>
        <c:crosses val="autoZero"/>
        <c:auto val="1"/>
        <c:lblAlgn val="ctr"/>
        <c:lblOffset val="100"/>
        <c:noMultiLvlLbl val="0"/>
      </c:catAx>
      <c:valAx>
        <c:axId val="912925999"/>
        <c:scaling>
          <c:orientation val="minMax"/>
          <c:max val="3"/>
          <c:min val="2.200000000000000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592388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300">
          <a:latin typeface="Arial Narrow" panose="020B060602020203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5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en-US" sz="1800" b="1" dirty="0"/>
              <a:t>Female Students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Retained Student GPA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First Semester GPA</c:v>
                </c:pt>
                <c:pt idx="1">
                  <c:v>Progression Year 1</c:v>
                </c:pt>
                <c:pt idx="2">
                  <c:v>Progression Year 2</c:v>
                </c:pt>
                <c:pt idx="3">
                  <c:v>Progression Year 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 formatCode="0.00">
                  <c:v>2.77</c:v>
                </c:pt>
                <c:pt idx="1">
                  <c:v>2.94</c:v>
                </c:pt>
                <c:pt idx="2">
                  <c:v>3.09</c:v>
                </c:pt>
                <c:pt idx="3">
                  <c:v>3.28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49B-460F-A32B-997080FDDEA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Transfer Student GPA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3CF-4FC3-B679-6B5FFC1596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First Semester GPA</c:v>
                </c:pt>
                <c:pt idx="1">
                  <c:v>Progression Year 1</c:v>
                </c:pt>
                <c:pt idx="2">
                  <c:v>Progression Year 2</c:v>
                </c:pt>
                <c:pt idx="3">
                  <c:v>Progression Year 3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2.77</c:v>
                </c:pt>
                <c:pt idx="1">
                  <c:v>2.59</c:v>
                </c:pt>
                <c:pt idx="2" formatCode="0.00">
                  <c:v>2.86</c:v>
                </c:pt>
                <c:pt idx="3" formatCode="0.00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49B-460F-A32B-997080FDDEA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Average Female Students GPA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1"/>
              <c:tx>
                <c:rich>
                  <a:bodyPr/>
                  <a:lstStyle/>
                  <a:p>
                    <a:fld id="{BED741D1-99D5-4C86-AF4B-7BB22C983BCC}" type="VALUE">
                      <a:rPr lang="en-US" smtClean="0"/>
                      <a:pPr/>
                      <a:t>[VALUE]</a:t>
                    </a:fld>
                    <a:r>
                      <a:rPr lang="en-US"/>
                      <a:t>0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921-4A78-A5D6-8CE21A2C04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First Semester GPA</c:v>
                </c:pt>
                <c:pt idx="1">
                  <c:v>Progression Year 1</c:v>
                </c:pt>
                <c:pt idx="2">
                  <c:v>Progression Year 2</c:v>
                </c:pt>
                <c:pt idx="3">
                  <c:v>Progression Year 3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2.77</c:v>
                </c:pt>
                <c:pt idx="1">
                  <c:v>2.9</c:v>
                </c:pt>
                <c:pt idx="2">
                  <c:v>3.04</c:v>
                </c:pt>
                <c:pt idx="3" formatCode="0.00">
                  <c:v>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3E4-43A1-A3B7-1FC83127E6F2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92388975"/>
        <c:axId val="912925999"/>
      </c:lineChart>
      <c:catAx>
        <c:axId val="5923889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912925999"/>
        <c:crosses val="autoZero"/>
        <c:auto val="1"/>
        <c:lblAlgn val="ctr"/>
        <c:lblOffset val="100"/>
        <c:noMultiLvlLbl val="0"/>
      </c:catAx>
      <c:valAx>
        <c:axId val="912925999"/>
        <c:scaling>
          <c:orientation val="minMax"/>
          <c:max val="3.3"/>
          <c:min val="2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592388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300">
          <a:latin typeface="Arial Narrow" panose="020B060602020203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5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en-US" sz="1800" b="1" dirty="0"/>
              <a:t>Male Students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Retained Student GPA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First Semester GPA</c:v>
                </c:pt>
                <c:pt idx="1">
                  <c:v>Progression Year 1</c:v>
                </c:pt>
                <c:pt idx="2">
                  <c:v>Progression Year 2</c:v>
                </c:pt>
                <c:pt idx="3">
                  <c:v>Progression Year 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 formatCode="0.00">
                  <c:v>2.5</c:v>
                </c:pt>
                <c:pt idx="1">
                  <c:v>2.75</c:v>
                </c:pt>
                <c:pt idx="2">
                  <c:v>2.94</c:v>
                </c:pt>
                <c:pt idx="3">
                  <c:v>3.09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49B-460F-A32B-997080FDDEA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Transfer Student GPA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3CF-4FC3-B679-6B5FFC1596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First Semester GPA</c:v>
                </c:pt>
                <c:pt idx="1">
                  <c:v>Progression Year 1</c:v>
                </c:pt>
                <c:pt idx="2">
                  <c:v>Progression Year 2</c:v>
                </c:pt>
                <c:pt idx="3">
                  <c:v>Progression Year 3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 formatCode="0.00">
                  <c:v>2.5</c:v>
                </c:pt>
                <c:pt idx="1">
                  <c:v>2.2200000000000002</c:v>
                </c:pt>
                <c:pt idx="2" formatCode="0.00">
                  <c:v>2.58</c:v>
                </c:pt>
                <c:pt idx="3">
                  <c:v>2.77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49B-460F-A32B-997080FDDEA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Average Male Student GPA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First Semester GPA</c:v>
                </c:pt>
                <c:pt idx="1">
                  <c:v>Progression Year 1</c:v>
                </c:pt>
                <c:pt idx="2">
                  <c:v>Progression Year 2</c:v>
                </c:pt>
                <c:pt idx="3">
                  <c:v>Progression Year 3</c:v>
                </c:pt>
              </c:strCache>
            </c:strRef>
          </c:cat>
          <c:val>
            <c:numRef>
              <c:f>Sheet1!$D$2:$D$5</c:f>
              <c:numCache>
                <c:formatCode>0.00</c:formatCode>
                <c:ptCount val="4"/>
                <c:pt idx="0">
                  <c:v>2.5</c:v>
                </c:pt>
                <c:pt idx="1">
                  <c:v>2.7</c:v>
                </c:pt>
                <c:pt idx="2" formatCode="General">
                  <c:v>2.87</c:v>
                </c:pt>
                <c:pt idx="3" formatCode="General">
                  <c:v>3.02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BE7-4C64-BAF4-28C2A5F544D3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92388975"/>
        <c:axId val="912925999"/>
      </c:lineChart>
      <c:catAx>
        <c:axId val="5923889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912925999"/>
        <c:crosses val="autoZero"/>
        <c:auto val="1"/>
        <c:lblAlgn val="ctr"/>
        <c:lblOffset val="100"/>
        <c:noMultiLvlLbl val="0"/>
      </c:catAx>
      <c:valAx>
        <c:axId val="912925999"/>
        <c:scaling>
          <c:orientation val="minMax"/>
          <c:max val="3.1"/>
          <c:min val="2.200000000000000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592388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300">
          <a:latin typeface="Arial Narrow" panose="020B0606020202030204" pitchFamily="34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Community College (2-Year)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First Semester GPA</c:v>
                </c:pt>
                <c:pt idx="1">
                  <c:v>Progression Year 1</c:v>
                </c:pt>
                <c:pt idx="2">
                  <c:v>Progression Year 2</c:v>
                </c:pt>
                <c:pt idx="3">
                  <c:v>Progression Year 3</c:v>
                </c:pt>
              </c:strCache>
            </c:strRef>
          </c:cat>
          <c:val>
            <c:numRef>
              <c:f>Sheet1!$B$2:$B$5</c:f>
              <c:numCache>
                <c:formatCode>0.00</c:formatCode>
                <c:ptCount val="4"/>
                <c:pt idx="0">
                  <c:v>2.39</c:v>
                </c:pt>
                <c:pt idx="1">
                  <c:v>2.34</c:v>
                </c:pt>
                <c:pt idx="2">
                  <c:v>2.74</c:v>
                </c:pt>
                <c:pt idx="3">
                  <c:v>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49B-460F-A32B-997080FDDEA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Regional University (4-Year)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First Semester GPA</c:v>
                </c:pt>
                <c:pt idx="1">
                  <c:v>Progression Year 1</c:v>
                </c:pt>
                <c:pt idx="2">
                  <c:v>Progression Year 2</c:v>
                </c:pt>
                <c:pt idx="3">
                  <c:v>Progression Year 3</c:v>
                </c:pt>
              </c:strCache>
            </c:strRef>
          </c:cat>
          <c:val>
            <c:numRef>
              <c:f>Sheet1!$C$2:$C$5</c:f>
              <c:numCache>
                <c:formatCode>0.00</c:formatCode>
                <c:ptCount val="4"/>
                <c:pt idx="0">
                  <c:v>2.58</c:v>
                </c:pt>
                <c:pt idx="1">
                  <c:v>2.36</c:v>
                </c:pt>
                <c:pt idx="2">
                  <c:v>2.62</c:v>
                </c:pt>
                <c:pt idx="3">
                  <c:v>2.74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49B-460F-A32B-997080FDDEA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Research University (4-Year)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First Semester GPA</c:v>
                </c:pt>
                <c:pt idx="1">
                  <c:v>Progression Year 1</c:v>
                </c:pt>
                <c:pt idx="2">
                  <c:v>Progression Year 2</c:v>
                </c:pt>
                <c:pt idx="3">
                  <c:v>Progression Year 3</c:v>
                </c:pt>
              </c:strCache>
            </c:strRef>
          </c:cat>
          <c:val>
            <c:numRef>
              <c:f>Sheet1!$D$2:$D$5</c:f>
              <c:numCache>
                <c:formatCode>0.00</c:formatCode>
                <c:ptCount val="4"/>
                <c:pt idx="0">
                  <c:v>3.07</c:v>
                </c:pt>
                <c:pt idx="1">
                  <c:v>2.66</c:v>
                </c:pt>
                <c:pt idx="2">
                  <c:v>2.92</c:v>
                </c:pt>
                <c:pt idx="3">
                  <c:v>3.11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BE7-4C64-BAF4-28C2A5F544D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Private College or University (4-Year)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First Semester GPA</c:v>
                </c:pt>
                <c:pt idx="1">
                  <c:v>Progression Year 1</c:v>
                </c:pt>
                <c:pt idx="2">
                  <c:v>Progression Year 2</c:v>
                </c:pt>
                <c:pt idx="3">
                  <c:v>Progression Year 3</c:v>
                </c:pt>
              </c:strCache>
            </c:strRef>
          </c:cat>
          <c:val>
            <c:numRef>
              <c:f>Sheet1!$E$2:$E$5</c:f>
              <c:numCache>
                <c:formatCode>0.00</c:formatCode>
                <c:ptCount val="4"/>
                <c:pt idx="1">
                  <c:v>2.4900000000000002</c:v>
                </c:pt>
                <c:pt idx="2">
                  <c:v>2.77</c:v>
                </c:pt>
                <c:pt idx="3">
                  <c:v>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F6F-494D-AB4B-3E130F723B10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92388975"/>
        <c:axId val="912925999"/>
      </c:lineChart>
      <c:catAx>
        <c:axId val="5923889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912925999"/>
        <c:crosses val="autoZero"/>
        <c:auto val="1"/>
        <c:lblAlgn val="ctr"/>
        <c:lblOffset val="100"/>
        <c:noMultiLvlLbl val="0"/>
      </c:catAx>
      <c:valAx>
        <c:axId val="912925999"/>
        <c:scaling>
          <c:orientation val="minMax"/>
          <c:min val="2.299999999999999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592388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300">
          <a:latin typeface="Arial Narrow" panose="020B060602020203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43A9C-AADA-455C-9C0C-897222B7E575}" type="datetimeFigureOut">
              <a:rPr lang="en-US" smtClean="0"/>
              <a:t>10/9/2023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8BED99-C8CD-4B05-A70B-52E2103ACA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47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Down 3.3% from Fall 2016 first-time entering students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8BED99-C8CD-4B05-A70B-52E2103ACAE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728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8BED99-C8CD-4B05-A70B-52E2103ACAE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601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DF9C-3F6F-48E9-BB80-F6576B983A84}" type="datetimeFigureOut">
              <a:rPr lang="en-US" smtClean="0"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3111-DFEE-4E48-9C53-09D8829D9D2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6E954A4C-BC23-4127-BE0E-52033BDD2B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2669" y="156892"/>
            <a:ext cx="1840499" cy="1834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83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DF9C-3F6F-48E9-BB80-F6576B983A84}" type="datetimeFigureOut">
              <a:rPr lang="en-US" smtClean="0"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3111-DFEE-4E48-9C53-09D8829D9D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87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DF9C-3F6F-48E9-BB80-F6576B983A84}" type="datetimeFigureOut">
              <a:rPr lang="en-US" smtClean="0"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3111-DFEE-4E48-9C53-09D8829D9D2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8185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DF9C-3F6F-48E9-BB80-F6576B983A84}" type="datetimeFigureOut">
              <a:rPr lang="en-US" smtClean="0"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3111-DFEE-4E48-9C53-09D8829D9D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504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DF9C-3F6F-48E9-BB80-F6576B983A84}" type="datetimeFigureOut">
              <a:rPr lang="en-US" smtClean="0"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3111-DFEE-4E48-9C53-09D8829D9D2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40351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DF9C-3F6F-48E9-BB80-F6576B983A84}" type="datetimeFigureOut">
              <a:rPr lang="en-US" smtClean="0"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3111-DFEE-4E48-9C53-09D8829D9D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606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DF9C-3F6F-48E9-BB80-F6576B983A84}" type="datetimeFigureOut">
              <a:rPr lang="en-US" smtClean="0"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3111-DFEE-4E48-9C53-09D8829D9D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9063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DF9C-3F6F-48E9-BB80-F6576B983A84}" type="datetimeFigureOut">
              <a:rPr lang="en-US" smtClean="0"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3111-DFEE-4E48-9C53-09D8829D9D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140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DF9C-3F6F-48E9-BB80-F6576B983A84}" type="datetimeFigureOut">
              <a:rPr lang="en-US" smtClean="0"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3111-DFEE-4E48-9C53-09D8829D9D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240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DF9C-3F6F-48E9-BB80-F6576B983A84}" type="datetimeFigureOut">
              <a:rPr lang="en-US" smtClean="0"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3111-DFEE-4E48-9C53-09D8829D9D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587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DF9C-3F6F-48E9-BB80-F6576B983A84}" type="datetimeFigureOut">
              <a:rPr lang="en-US" smtClean="0"/>
              <a:t>10/9/2023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3111-DFEE-4E48-9C53-09D8829D9D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835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DF9C-3F6F-48E9-BB80-F6576B983A84}" type="datetimeFigureOut">
              <a:rPr lang="en-US" smtClean="0"/>
              <a:t>10/9/2023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3111-DFEE-4E48-9C53-09D8829D9D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921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DF9C-3F6F-48E9-BB80-F6576B983A84}" type="datetimeFigureOut">
              <a:rPr lang="en-US" smtClean="0"/>
              <a:t>10/9/2023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3111-DFEE-4E48-9C53-09D8829D9D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569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DF9C-3F6F-48E9-BB80-F6576B983A84}" type="datetimeFigureOut">
              <a:rPr lang="en-US" smtClean="0"/>
              <a:t>10/9/2023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3111-DFEE-4E48-9C53-09D8829D9D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914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DF9C-3F6F-48E9-BB80-F6576B983A84}" type="datetimeFigureOut">
              <a:rPr lang="en-US" smtClean="0"/>
              <a:t>10/9/2023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3111-DFEE-4E48-9C53-09D8829D9D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768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3111-DFEE-4E48-9C53-09D8829D9D2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DF9C-3F6F-48E9-BB80-F6576B983A84}" type="datetimeFigureOut">
              <a:rPr lang="en-US" smtClean="0"/>
              <a:t>10/9/2023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382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1DF9C-3F6F-48E9-BB80-F6576B983A84}" type="datetimeFigureOut">
              <a:rPr lang="en-US" smtClean="0"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3D03111-DFEE-4E48-9C53-09D8829D9D2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C925FC95-E7CA-4F57-8878-CE7795F197F5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2669" y="156892"/>
            <a:ext cx="1840499" cy="1834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73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2" r:id="rId1"/>
    <p:sldLayoutId id="2147484123" r:id="rId2"/>
    <p:sldLayoutId id="2147484124" r:id="rId3"/>
    <p:sldLayoutId id="2147484125" r:id="rId4"/>
    <p:sldLayoutId id="2147484126" r:id="rId5"/>
    <p:sldLayoutId id="2147484127" r:id="rId6"/>
    <p:sldLayoutId id="2147484128" r:id="rId7"/>
    <p:sldLayoutId id="2147484129" r:id="rId8"/>
    <p:sldLayoutId id="2147484130" r:id="rId9"/>
    <p:sldLayoutId id="2147484131" r:id="rId10"/>
    <p:sldLayoutId id="2147484132" r:id="rId11"/>
    <p:sldLayoutId id="2147484133" r:id="rId12"/>
    <p:sldLayoutId id="2147484134" r:id="rId13"/>
    <p:sldLayoutId id="2147484135" r:id="rId14"/>
    <p:sldLayoutId id="2147484136" r:id="rId15"/>
    <p:sldLayoutId id="214748413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836541D-230F-44A6-AF31-35C533C3D9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Oklahoma Transfer Student Progression at a Glance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50E8F51-0BE0-4A8A-8146-A3C78BFA17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>
                <a:latin typeface="Arial Narrow" panose="020B0606020202030204" pitchFamily="34" charset="0"/>
              </a:rPr>
              <a:t>Presented by: Stephanie Baird, Ph.D.</a:t>
            </a:r>
            <a:br>
              <a:rPr lang="en-US" dirty="0">
                <a:latin typeface="Arial Narrow" panose="020B0606020202030204" pitchFamily="34" charset="0"/>
              </a:rPr>
            </a:br>
            <a:r>
              <a:rPr lang="en-US" dirty="0">
                <a:latin typeface="Arial Narrow" panose="020B0606020202030204" pitchFamily="34" charset="0"/>
              </a:rPr>
              <a:t>Associate Vice Chancellor for System Analysis and Reporting</a:t>
            </a:r>
            <a:br>
              <a:rPr lang="en-US" dirty="0">
                <a:latin typeface="Arial Narrow" panose="020B0606020202030204" pitchFamily="34" charset="0"/>
              </a:rPr>
            </a:br>
            <a:r>
              <a:rPr lang="en-US" dirty="0">
                <a:latin typeface="Arial Narrow" panose="020B0606020202030204" pitchFamily="34" charset="0"/>
              </a:rPr>
              <a:t>Oklahoma State Regents for Higher Education</a:t>
            </a:r>
          </a:p>
        </p:txBody>
      </p:sp>
    </p:spTree>
    <p:extLst>
      <p:ext uri="{BB962C8B-B14F-4D97-AF65-F5344CB8AC3E}">
        <p14:creationId xmlns:p14="http://schemas.microsoft.com/office/powerpoint/2010/main" val="2779377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3FA1BE-FF0F-4F2C-9AA6-A68BC8715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How did </a:t>
            </a:r>
            <a:r>
              <a:rPr lang="en-US" sz="3400" b="1" u="sng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female students vs. male students </a:t>
            </a:r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transfer?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89445D9-63CD-49A2-B7CE-5A97C688E7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669968"/>
              </p:ext>
            </p:extLst>
          </p:nvPr>
        </p:nvGraphicFramePr>
        <p:xfrm>
          <a:off x="677333" y="1917700"/>
          <a:ext cx="9562040" cy="2364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3592">
                  <a:extLst>
                    <a:ext uri="{9D8B030D-6E8A-4147-A177-3AD203B41FA5}">
                      <a16:colId xmlns:a16="http://schemas.microsoft.com/office/drawing/2014/main" val="2087606379"/>
                    </a:ext>
                  </a:extLst>
                </a:gridCol>
                <a:gridCol w="1867428">
                  <a:extLst>
                    <a:ext uri="{9D8B030D-6E8A-4147-A177-3AD203B41FA5}">
                      <a16:colId xmlns:a16="http://schemas.microsoft.com/office/drawing/2014/main" val="1605185379"/>
                    </a:ext>
                  </a:extLst>
                </a:gridCol>
                <a:gridCol w="2914122">
                  <a:extLst>
                    <a:ext uri="{9D8B030D-6E8A-4147-A177-3AD203B41FA5}">
                      <a16:colId xmlns:a16="http://schemas.microsoft.com/office/drawing/2014/main" val="3865545654"/>
                    </a:ext>
                  </a:extLst>
                </a:gridCol>
                <a:gridCol w="1866898">
                  <a:extLst>
                    <a:ext uri="{9D8B030D-6E8A-4147-A177-3AD203B41FA5}">
                      <a16:colId xmlns:a16="http://schemas.microsoft.com/office/drawing/2014/main" val="2184022368"/>
                    </a:ext>
                  </a:extLst>
                </a:gridCol>
              </a:tblGrid>
              <a:tr h="3128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First-Time Female Transfer Students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First-Time Male Transfer Students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232599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Top 5 Institutions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Number of Transfer Students Progressed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Top 5 Institutions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Number of Transfer Students Progressed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4727191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1.	University of Central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460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1.	Oklahoma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349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941961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2. 	OU Health Sciences Center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361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2.	University of Central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299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715360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3. 	Oklahoma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334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3.	University of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241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992840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4. 	University of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259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4.	Oklahoma City Community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171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883151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5. 	Northeastern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256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5.	Northeastern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144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6994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1592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3FA1BE-FF0F-4F2C-9AA6-A68BC8715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How did </a:t>
            </a:r>
            <a:r>
              <a:rPr lang="en-US" sz="3400" b="1" u="sng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female students vs. male students </a:t>
            </a:r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transfer?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89445D9-63CD-49A2-B7CE-5A97C688E7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420614"/>
              </p:ext>
            </p:extLst>
          </p:nvPr>
        </p:nvGraphicFramePr>
        <p:xfrm>
          <a:off x="677333" y="1917700"/>
          <a:ext cx="9562040" cy="2364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3592">
                  <a:extLst>
                    <a:ext uri="{9D8B030D-6E8A-4147-A177-3AD203B41FA5}">
                      <a16:colId xmlns:a16="http://schemas.microsoft.com/office/drawing/2014/main" val="2087606379"/>
                    </a:ext>
                  </a:extLst>
                </a:gridCol>
                <a:gridCol w="1867428">
                  <a:extLst>
                    <a:ext uri="{9D8B030D-6E8A-4147-A177-3AD203B41FA5}">
                      <a16:colId xmlns:a16="http://schemas.microsoft.com/office/drawing/2014/main" val="1605185379"/>
                    </a:ext>
                  </a:extLst>
                </a:gridCol>
                <a:gridCol w="2914122">
                  <a:extLst>
                    <a:ext uri="{9D8B030D-6E8A-4147-A177-3AD203B41FA5}">
                      <a16:colId xmlns:a16="http://schemas.microsoft.com/office/drawing/2014/main" val="3865545654"/>
                    </a:ext>
                  </a:extLst>
                </a:gridCol>
                <a:gridCol w="1866898">
                  <a:extLst>
                    <a:ext uri="{9D8B030D-6E8A-4147-A177-3AD203B41FA5}">
                      <a16:colId xmlns:a16="http://schemas.microsoft.com/office/drawing/2014/main" val="2184022368"/>
                    </a:ext>
                  </a:extLst>
                </a:gridCol>
              </a:tblGrid>
              <a:tr h="3128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Total Female Transfer Students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Total Male Transfer Students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232599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Top 5 Institutions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Number of Transfer Students Progressed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Top 5 Institutions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Number of Transfer Students Progressed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4727191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1.	University of Central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1,439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1.	Oklahoma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1,095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941961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2. 	Oklahoma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1,093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2.	University of Central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855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715360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3. 	OU Heath Sciences Center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960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3.	University of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767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992840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4. 	Northeastern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792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4.	Oklahoma City Community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401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883151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5. 	University of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777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5.	Northeastern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398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69940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6918CD9-D185-478B-B431-E4E65620CB1C}"/>
              </a:ext>
            </a:extLst>
          </p:cNvPr>
          <p:cNvSpPr txBox="1"/>
          <p:nvPr/>
        </p:nvSpPr>
        <p:spPr>
          <a:xfrm>
            <a:off x="677333" y="5613370"/>
            <a:ext cx="8128000" cy="1031051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61% females (3,518 students) and 39% males (2,260 students)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made up the Fall 2017 transfer cohort. Each of these students transferred an average of 2.8 times, for a total of 10,008 female transfers and 6,212 male transfers.</a:t>
            </a:r>
          </a:p>
        </p:txBody>
      </p:sp>
    </p:spTree>
    <p:extLst>
      <p:ext uri="{BB962C8B-B14F-4D97-AF65-F5344CB8AC3E}">
        <p14:creationId xmlns:p14="http://schemas.microsoft.com/office/powerpoint/2010/main" val="939252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3450709-E8AB-42B1-B34F-F029C2791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GPA After Transfer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5C4DD7-3201-4C65-9AA4-A52C92E21E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latin typeface="Arial Narrow" panose="020B0606020202030204" pitchFamily="34" charset="0"/>
              </a:rPr>
              <a:t>What are the success rates of Oklahoma transfer students?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70C645B-5FEF-4D38-A382-3894005228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545" y="5477680"/>
            <a:ext cx="2289044" cy="1158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947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3FA1BE-FF0F-4F2C-9AA6-A68BC8715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GPA and Progression for Transfer vs. Non-Transfer Students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3816E1-0A57-4CDF-8126-EFF599F80FBC}"/>
              </a:ext>
            </a:extLst>
          </p:cNvPr>
          <p:cNvSpPr txBox="1"/>
          <p:nvPr/>
        </p:nvSpPr>
        <p:spPr>
          <a:xfrm>
            <a:off x="677332" y="4900563"/>
            <a:ext cx="8128000" cy="1692771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Transfer student GPAs </a:t>
            </a:r>
            <a:r>
              <a:rPr lang="en-US" sz="2600" u="sng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declined</a:t>
            </a:r>
            <a:r>
              <a:rPr lang="en-US" sz="26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, while retained student GPAs </a:t>
            </a:r>
            <a:r>
              <a:rPr lang="en-US" sz="2600" u="sng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increased</a:t>
            </a:r>
            <a:r>
              <a:rPr lang="en-US" sz="26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. But GPAs for retained students didn’t increase per student; rather, the average GPA for retained students increased because poor performers weren’t retained the next year.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E54B609-A2EF-448E-BFBE-F3874BC1B8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221563"/>
              </p:ext>
            </p:extLst>
          </p:nvPr>
        </p:nvGraphicFramePr>
        <p:xfrm>
          <a:off x="677333" y="1917700"/>
          <a:ext cx="9562041" cy="1251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4017">
                  <a:extLst>
                    <a:ext uri="{9D8B030D-6E8A-4147-A177-3AD203B41FA5}">
                      <a16:colId xmlns:a16="http://schemas.microsoft.com/office/drawing/2014/main" val="2087606379"/>
                    </a:ext>
                  </a:extLst>
                </a:gridCol>
                <a:gridCol w="1764506">
                  <a:extLst>
                    <a:ext uri="{9D8B030D-6E8A-4147-A177-3AD203B41FA5}">
                      <a16:colId xmlns:a16="http://schemas.microsoft.com/office/drawing/2014/main" val="1605185379"/>
                    </a:ext>
                  </a:extLst>
                </a:gridCol>
                <a:gridCol w="1764506">
                  <a:extLst>
                    <a:ext uri="{9D8B030D-6E8A-4147-A177-3AD203B41FA5}">
                      <a16:colId xmlns:a16="http://schemas.microsoft.com/office/drawing/2014/main" val="3865545654"/>
                    </a:ext>
                  </a:extLst>
                </a:gridCol>
                <a:gridCol w="1764506">
                  <a:extLst>
                    <a:ext uri="{9D8B030D-6E8A-4147-A177-3AD203B41FA5}">
                      <a16:colId xmlns:a16="http://schemas.microsoft.com/office/drawing/2014/main" val="2184022368"/>
                    </a:ext>
                  </a:extLst>
                </a:gridCol>
                <a:gridCol w="1764506">
                  <a:extLst>
                    <a:ext uri="{9D8B030D-6E8A-4147-A177-3AD203B41FA5}">
                      <a16:colId xmlns:a16="http://schemas.microsoft.com/office/drawing/2014/main" val="951718209"/>
                    </a:ext>
                  </a:extLst>
                </a:gridCol>
              </a:tblGrid>
              <a:tr h="312843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GPA Indicator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First Semester 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Progression Year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Progression Year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Progression Year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232599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Retained at same 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2.65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3.03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3.19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941961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Retained at other Oklahoma 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2.65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2.75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2.91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715360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Average Cohort 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2.65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2.82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2.97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3.12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992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8685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3FA1BE-FF0F-4F2C-9AA6-A68BC8715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GPA and Progression for Transfer vs. Non-Transfer Students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0F5D627C-01C0-4517-AFA4-D9AD6403BB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10987521"/>
              </p:ext>
            </p:extLst>
          </p:nvPr>
        </p:nvGraphicFramePr>
        <p:xfrm>
          <a:off x="677334" y="1930401"/>
          <a:ext cx="8128000" cy="431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86313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3FA1BE-FF0F-4F2C-9AA6-A68BC8715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How do </a:t>
            </a:r>
            <a:r>
              <a:rPr lang="en-US" sz="3400" b="1" u="sng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full-time</a:t>
            </a:r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and </a:t>
            </a:r>
            <a:r>
              <a:rPr lang="en-US" sz="3400" b="1" u="sng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part-time students</a:t>
            </a:r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perform when transferring or not?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89445D9-63CD-49A2-B7CE-5A97C688E7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20092"/>
              </p:ext>
            </p:extLst>
          </p:nvPr>
        </p:nvGraphicFramePr>
        <p:xfrm>
          <a:off x="677333" y="1917700"/>
          <a:ext cx="9562040" cy="1251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8486">
                  <a:extLst>
                    <a:ext uri="{9D8B030D-6E8A-4147-A177-3AD203B41FA5}">
                      <a16:colId xmlns:a16="http://schemas.microsoft.com/office/drawing/2014/main" val="2087606379"/>
                    </a:ext>
                  </a:extLst>
                </a:gridCol>
                <a:gridCol w="1706895">
                  <a:extLst>
                    <a:ext uri="{9D8B030D-6E8A-4147-A177-3AD203B41FA5}">
                      <a16:colId xmlns:a16="http://schemas.microsoft.com/office/drawing/2014/main" val="3946527028"/>
                    </a:ext>
                  </a:extLst>
                </a:gridCol>
                <a:gridCol w="1785553">
                  <a:extLst>
                    <a:ext uri="{9D8B030D-6E8A-4147-A177-3AD203B41FA5}">
                      <a16:colId xmlns:a16="http://schemas.microsoft.com/office/drawing/2014/main" val="1986676379"/>
                    </a:ext>
                  </a:extLst>
                </a:gridCol>
                <a:gridCol w="1785553">
                  <a:extLst>
                    <a:ext uri="{9D8B030D-6E8A-4147-A177-3AD203B41FA5}">
                      <a16:colId xmlns:a16="http://schemas.microsoft.com/office/drawing/2014/main" val="2866372053"/>
                    </a:ext>
                  </a:extLst>
                </a:gridCol>
                <a:gridCol w="1785553">
                  <a:extLst>
                    <a:ext uri="{9D8B030D-6E8A-4147-A177-3AD203B41FA5}">
                      <a16:colId xmlns:a16="http://schemas.microsoft.com/office/drawing/2014/main" val="1605185379"/>
                    </a:ext>
                  </a:extLst>
                </a:gridCol>
              </a:tblGrid>
              <a:tr h="312843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Full-Time GPA Indicator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First Semester 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Progression Year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Progression Year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Progression Year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232599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Retained at same 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3.06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3.22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941961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Retained at other Oklahoma 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715360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Average Full-Time Student 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2.74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2.85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3.00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3.15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99284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467143B-9289-40C2-B431-EEF05DDE4F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078786"/>
              </p:ext>
            </p:extLst>
          </p:nvPr>
        </p:nvGraphicFramePr>
        <p:xfrm>
          <a:off x="677333" y="4371342"/>
          <a:ext cx="9562042" cy="1251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8486">
                  <a:extLst>
                    <a:ext uri="{9D8B030D-6E8A-4147-A177-3AD203B41FA5}">
                      <a16:colId xmlns:a16="http://schemas.microsoft.com/office/drawing/2014/main" val="2087606379"/>
                    </a:ext>
                  </a:extLst>
                </a:gridCol>
                <a:gridCol w="1765889">
                  <a:extLst>
                    <a:ext uri="{9D8B030D-6E8A-4147-A177-3AD203B41FA5}">
                      <a16:colId xmlns:a16="http://schemas.microsoft.com/office/drawing/2014/main" val="1410242513"/>
                    </a:ext>
                  </a:extLst>
                </a:gridCol>
                <a:gridCol w="1765889">
                  <a:extLst>
                    <a:ext uri="{9D8B030D-6E8A-4147-A177-3AD203B41FA5}">
                      <a16:colId xmlns:a16="http://schemas.microsoft.com/office/drawing/2014/main" val="2623094792"/>
                    </a:ext>
                  </a:extLst>
                </a:gridCol>
                <a:gridCol w="1765889">
                  <a:extLst>
                    <a:ext uri="{9D8B030D-6E8A-4147-A177-3AD203B41FA5}">
                      <a16:colId xmlns:a16="http://schemas.microsoft.com/office/drawing/2014/main" val="3352845101"/>
                    </a:ext>
                  </a:extLst>
                </a:gridCol>
                <a:gridCol w="1765889">
                  <a:extLst>
                    <a:ext uri="{9D8B030D-6E8A-4147-A177-3AD203B41FA5}">
                      <a16:colId xmlns:a16="http://schemas.microsoft.com/office/drawing/2014/main" val="1605185379"/>
                    </a:ext>
                  </a:extLst>
                </a:gridCol>
              </a:tblGrid>
              <a:tr h="312843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Part-Time GPA Indicator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First Semester 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Progression Year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Progression Year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Progression Year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232599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Retained at same 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941961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Retained at other Oklahoma 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715360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Average Part-Time Student 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2.27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2.60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2.76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2.93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992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9858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3FA1BE-FF0F-4F2C-9AA6-A68BC8715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How do </a:t>
            </a:r>
            <a:r>
              <a:rPr lang="en-US" sz="3400" b="1" u="sng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full-time</a:t>
            </a:r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and </a:t>
            </a:r>
            <a:r>
              <a:rPr lang="en-US" sz="3400" b="1" u="sng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part-time students</a:t>
            </a:r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perform when transferring or not?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0F5D627C-01C0-4517-AFA4-D9AD6403BB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21132035"/>
              </p:ext>
            </p:extLst>
          </p:nvPr>
        </p:nvGraphicFramePr>
        <p:xfrm>
          <a:off x="677334" y="1930401"/>
          <a:ext cx="8128000" cy="431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32395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3FA1BE-FF0F-4F2C-9AA6-A68BC8715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How do </a:t>
            </a:r>
            <a:r>
              <a:rPr lang="en-US" sz="3400" b="1" u="sng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full-time</a:t>
            </a:r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and </a:t>
            </a:r>
            <a:r>
              <a:rPr lang="en-US" sz="3400" b="1" u="sng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part-time students</a:t>
            </a:r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perform when transferring or not?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0F5D627C-01C0-4517-AFA4-D9AD6403BB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5530582"/>
              </p:ext>
            </p:extLst>
          </p:nvPr>
        </p:nvGraphicFramePr>
        <p:xfrm>
          <a:off x="677334" y="1930401"/>
          <a:ext cx="8128000" cy="431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22608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3FA1BE-FF0F-4F2C-9AA6-A68BC8715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Pell Grant Recipient GPA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89445D9-63CD-49A2-B7CE-5A97C688E7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768276"/>
              </p:ext>
            </p:extLst>
          </p:nvPr>
        </p:nvGraphicFramePr>
        <p:xfrm>
          <a:off x="677333" y="1917700"/>
          <a:ext cx="9562040" cy="1251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8486">
                  <a:extLst>
                    <a:ext uri="{9D8B030D-6E8A-4147-A177-3AD203B41FA5}">
                      <a16:colId xmlns:a16="http://schemas.microsoft.com/office/drawing/2014/main" val="2087606379"/>
                    </a:ext>
                  </a:extLst>
                </a:gridCol>
                <a:gridCol w="1706895">
                  <a:extLst>
                    <a:ext uri="{9D8B030D-6E8A-4147-A177-3AD203B41FA5}">
                      <a16:colId xmlns:a16="http://schemas.microsoft.com/office/drawing/2014/main" val="3946527028"/>
                    </a:ext>
                  </a:extLst>
                </a:gridCol>
                <a:gridCol w="1785553">
                  <a:extLst>
                    <a:ext uri="{9D8B030D-6E8A-4147-A177-3AD203B41FA5}">
                      <a16:colId xmlns:a16="http://schemas.microsoft.com/office/drawing/2014/main" val="1986676379"/>
                    </a:ext>
                  </a:extLst>
                </a:gridCol>
                <a:gridCol w="1785553">
                  <a:extLst>
                    <a:ext uri="{9D8B030D-6E8A-4147-A177-3AD203B41FA5}">
                      <a16:colId xmlns:a16="http://schemas.microsoft.com/office/drawing/2014/main" val="2866372053"/>
                    </a:ext>
                  </a:extLst>
                </a:gridCol>
                <a:gridCol w="1785553">
                  <a:extLst>
                    <a:ext uri="{9D8B030D-6E8A-4147-A177-3AD203B41FA5}">
                      <a16:colId xmlns:a16="http://schemas.microsoft.com/office/drawing/2014/main" val="1605185379"/>
                    </a:ext>
                  </a:extLst>
                </a:gridCol>
              </a:tblGrid>
              <a:tr h="312843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Pell Grant Recipient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First Semester 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Progression Year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Progression Year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Progression Year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232599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Retained at same 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2.95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941961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Retained at other Oklahoma 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715360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Average Pell Grant Recipient 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2.47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2.59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2.76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2.91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992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5548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3FA1BE-FF0F-4F2C-9AA6-A68BC8715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Pell Grant Recipient GPA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0F5D627C-01C0-4517-AFA4-D9AD6403BB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472951"/>
              </p:ext>
            </p:extLst>
          </p:nvPr>
        </p:nvGraphicFramePr>
        <p:xfrm>
          <a:off x="677334" y="1930401"/>
          <a:ext cx="8128000" cy="431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4569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9E99C-14AC-4B2D-B180-3BEB6BE2A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Tracking Statewide Transfer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0CD13-7C7C-4EB0-85A7-12BFEF71F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Arial Narrow" panose="020B0606020202030204" pitchFamily="34" charset="0"/>
              </a:rPr>
              <a:t>OSRHE’s Unitized Data System (UDS) collects system-wide progression data on every student.</a:t>
            </a:r>
          </a:p>
          <a:p>
            <a:pPr marL="0" indent="0">
              <a:buNone/>
            </a:pPr>
            <a:endParaRPr lang="en-US" sz="900" dirty="0">
              <a:latin typeface="Arial Narrow" panose="020B0606020202030204" pitchFamily="34" charset="0"/>
            </a:endParaRPr>
          </a:p>
          <a:p>
            <a:r>
              <a:rPr lang="en-US" sz="2500" b="1" dirty="0">
                <a:latin typeface="Arial Narrow" panose="020B0606020202030204" pitchFamily="34" charset="0"/>
              </a:rPr>
              <a:t>Progression </a:t>
            </a:r>
            <a:r>
              <a:rPr lang="en-US" sz="2500" dirty="0">
                <a:latin typeface="Arial Narrow" panose="020B0606020202030204" pitchFamily="34" charset="0"/>
              </a:rPr>
              <a:t>indicates </a:t>
            </a:r>
            <a:r>
              <a:rPr lang="en-US" sz="2500" b="1" u="sng" dirty="0">
                <a:latin typeface="Arial Narrow" panose="020B0606020202030204" pitchFamily="34" charset="0"/>
              </a:rPr>
              <a:t>retention or graduation</a:t>
            </a:r>
            <a:r>
              <a:rPr lang="en-US" sz="2500" b="1" dirty="0">
                <a:latin typeface="Arial Narrow" panose="020B0606020202030204" pitchFamily="34" charset="0"/>
              </a:rPr>
              <a:t> </a:t>
            </a:r>
            <a:r>
              <a:rPr lang="en-US" sz="2500" dirty="0">
                <a:latin typeface="Arial Narrow" panose="020B0606020202030204" pitchFamily="34" charset="0"/>
              </a:rPr>
              <a:t>into the next fall semester</a:t>
            </a:r>
          </a:p>
          <a:p>
            <a:pPr lvl="1"/>
            <a:r>
              <a:rPr lang="en-US" sz="1800" dirty="0">
                <a:latin typeface="Arial Narrow" panose="020B0606020202030204" pitchFamily="34" charset="0"/>
              </a:rPr>
              <a:t>Fall-to-fall transfer data (not semester-to-semester)</a:t>
            </a:r>
          </a:p>
          <a:p>
            <a:pPr lvl="1"/>
            <a:r>
              <a:rPr lang="en-US" sz="1800" dirty="0">
                <a:latin typeface="Arial Narrow" panose="020B0606020202030204" pitchFamily="34" charset="0"/>
              </a:rPr>
              <a:t>Does not distinguish among degree-seeking statuses</a:t>
            </a:r>
            <a:br>
              <a:rPr lang="en-US" sz="1800" dirty="0">
                <a:latin typeface="Arial Narrow" panose="020B0606020202030204" pitchFamily="34" charset="0"/>
              </a:rPr>
            </a:br>
            <a:endParaRPr lang="en-US" sz="1800" dirty="0">
              <a:latin typeface="Arial Narrow" panose="020B0606020202030204" pitchFamily="34" charset="0"/>
            </a:endParaRPr>
          </a:p>
          <a:p>
            <a:r>
              <a:rPr lang="en-US" sz="2500" dirty="0">
                <a:latin typeface="Arial Narrow" panose="020B0606020202030204" pitchFamily="34" charset="0"/>
              </a:rPr>
              <a:t>Our dataset for today:</a:t>
            </a:r>
          </a:p>
          <a:p>
            <a:pPr lvl="1"/>
            <a:r>
              <a:rPr lang="en-US" sz="1800" dirty="0">
                <a:latin typeface="Arial Narrow" panose="020B0606020202030204" pitchFamily="34" charset="0"/>
              </a:rPr>
              <a:t>Fall 2017 </a:t>
            </a:r>
            <a:r>
              <a:rPr lang="en-US" sz="1800" b="1" dirty="0">
                <a:latin typeface="Arial Narrow" panose="020B0606020202030204" pitchFamily="34" charset="0"/>
              </a:rPr>
              <a:t>First-Time Entering </a:t>
            </a:r>
            <a:r>
              <a:rPr lang="en-US" sz="1800" dirty="0">
                <a:latin typeface="Arial Narrow" panose="020B0606020202030204" pitchFamily="34" charset="0"/>
              </a:rPr>
              <a:t>students (</a:t>
            </a:r>
            <a:r>
              <a:rPr lang="en-US" sz="1800" b="1" u="sng" dirty="0">
                <a:latin typeface="Arial Narrow" panose="020B0606020202030204" pitchFamily="34" charset="0"/>
              </a:rPr>
              <a:t>31,528</a:t>
            </a:r>
            <a:r>
              <a:rPr lang="en-US" sz="1800" dirty="0">
                <a:latin typeface="Arial Narrow" panose="020B0606020202030204" pitchFamily="34" charset="0"/>
              </a:rPr>
              <a:t> total students)</a:t>
            </a:r>
            <a:endParaRPr lang="en-US" sz="1600" dirty="0">
              <a:latin typeface="Arial Narrow" panose="020B0606020202030204" pitchFamily="34" charset="0"/>
            </a:endParaRPr>
          </a:p>
          <a:p>
            <a:pPr lvl="1"/>
            <a:r>
              <a:rPr lang="en-US" sz="1800" b="1" dirty="0">
                <a:latin typeface="Arial Narrow" panose="020B0606020202030204" pitchFamily="34" charset="0"/>
              </a:rPr>
              <a:t>Six-year </a:t>
            </a:r>
            <a:r>
              <a:rPr lang="en-US" sz="1800" dirty="0">
                <a:latin typeface="Arial Narrow" panose="020B0606020202030204" pitchFamily="34" charset="0"/>
              </a:rPr>
              <a:t>progression outcomes (retention or graduation)</a:t>
            </a:r>
          </a:p>
          <a:p>
            <a:pPr lvl="1"/>
            <a:r>
              <a:rPr lang="en-US" sz="1800" dirty="0">
                <a:latin typeface="Arial Narrow" panose="020B0606020202030204" pitchFamily="34" charset="0"/>
              </a:rPr>
              <a:t>Differentiates between </a:t>
            </a:r>
            <a:r>
              <a:rPr lang="en-US" sz="1800" b="1" dirty="0">
                <a:latin typeface="Arial Narrow" panose="020B0606020202030204" pitchFamily="34" charset="0"/>
              </a:rPr>
              <a:t>first-time transfers </a:t>
            </a:r>
            <a:r>
              <a:rPr lang="en-US" sz="1800" dirty="0">
                <a:latin typeface="Arial Narrow" panose="020B0606020202030204" pitchFamily="34" charset="0"/>
              </a:rPr>
              <a:t>and </a:t>
            </a:r>
            <a:r>
              <a:rPr lang="en-US" sz="1800" b="1" dirty="0">
                <a:latin typeface="Arial Narrow" panose="020B0606020202030204" pitchFamily="34" charset="0"/>
              </a:rPr>
              <a:t>total transfers </a:t>
            </a:r>
            <a:r>
              <a:rPr lang="en-US" sz="1800" dirty="0">
                <a:latin typeface="Arial Narrow" panose="020B0606020202030204" pitchFamily="34" charset="0"/>
              </a:rPr>
              <a:t>(“swirlers”)</a:t>
            </a:r>
          </a:p>
        </p:txBody>
      </p:sp>
    </p:spTree>
    <p:extLst>
      <p:ext uri="{BB962C8B-B14F-4D97-AF65-F5344CB8AC3E}">
        <p14:creationId xmlns:p14="http://schemas.microsoft.com/office/powerpoint/2010/main" val="41018436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3FA1BE-FF0F-4F2C-9AA6-A68BC8715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GPA by Gender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89445D9-63CD-49A2-B7CE-5A97C688E7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885113"/>
              </p:ext>
            </p:extLst>
          </p:nvPr>
        </p:nvGraphicFramePr>
        <p:xfrm>
          <a:off x="677333" y="1917700"/>
          <a:ext cx="9562040" cy="1251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8486">
                  <a:extLst>
                    <a:ext uri="{9D8B030D-6E8A-4147-A177-3AD203B41FA5}">
                      <a16:colId xmlns:a16="http://schemas.microsoft.com/office/drawing/2014/main" val="2087606379"/>
                    </a:ext>
                  </a:extLst>
                </a:gridCol>
                <a:gridCol w="1706895">
                  <a:extLst>
                    <a:ext uri="{9D8B030D-6E8A-4147-A177-3AD203B41FA5}">
                      <a16:colId xmlns:a16="http://schemas.microsoft.com/office/drawing/2014/main" val="3946527028"/>
                    </a:ext>
                  </a:extLst>
                </a:gridCol>
                <a:gridCol w="1785553">
                  <a:extLst>
                    <a:ext uri="{9D8B030D-6E8A-4147-A177-3AD203B41FA5}">
                      <a16:colId xmlns:a16="http://schemas.microsoft.com/office/drawing/2014/main" val="1986676379"/>
                    </a:ext>
                  </a:extLst>
                </a:gridCol>
                <a:gridCol w="1785553">
                  <a:extLst>
                    <a:ext uri="{9D8B030D-6E8A-4147-A177-3AD203B41FA5}">
                      <a16:colId xmlns:a16="http://schemas.microsoft.com/office/drawing/2014/main" val="2866372053"/>
                    </a:ext>
                  </a:extLst>
                </a:gridCol>
                <a:gridCol w="1785553">
                  <a:extLst>
                    <a:ext uri="{9D8B030D-6E8A-4147-A177-3AD203B41FA5}">
                      <a16:colId xmlns:a16="http://schemas.microsoft.com/office/drawing/2014/main" val="1605185379"/>
                    </a:ext>
                  </a:extLst>
                </a:gridCol>
              </a:tblGrid>
              <a:tr h="312843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Female 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First Semester 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Progression Year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Progression Year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Progression Year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232599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Retained at same 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3.09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3.28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941961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Retained at other Oklahoma 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3.00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715360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Average Female Student 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2.77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2.90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3.04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3.20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99284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467143B-9289-40C2-B431-EEF05DDE4F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247594"/>
              </p:ext>
            </p:extLst>
          </p:nvPr>
        </p:nvGraphicFramePr>
        <p:xfrm>
          <a:off x="677333" y="4371342"/>
          <a:ext cx="9562042" cy="1251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8486">
                  <a:extLst>
                    <a:ext uri="{9D8B030D-6E8A-4147-A177-3AD203B41FA5}">
                      <a16:colId xmlns:a16="http://schemas.microsoft.com/office/drawing/2014/main" val="2087606379"/>
                    </a:ext>
                  </a:extLst>
                </a:gridCol>
                <a:gridCol w="1765889">
                  <a:extLst>
                    <a:ext uri="{9D8B030D-6E8A-4147-A177-3AD203B41FA5}">
                      <a16:colId xmlns:a16="http://schemas.microsoft.com/office/drawing/2014/main" val="1410242513"/>
                    </a:ext>
                  </a:extLst>
                </a:gridCol>
                <a:gridCol w="1765889">
                  <a:extLst>
                    <a:ext uri="{9D8B030D-6E8A-4147-A177-3AD203B41FA5}">
                      <a16:colId xmlns:a16="http://schemas.microsoft.com/office/drawing/2014/main" val="2623094792"/>
                    </a:ext>
                  </a:extLst>
                </a:gridCol>
                <a:gridCol w="1765889">
                  <a:extLst>
                    <a:ext uri="{9D8B030D-6E8A-4147-A177-3AD203B41FA5}">
                      <a16:colId xmlns:a16="http://schemas.microsoft.com/office/drawing/2014/main" val="3352845101"/>
                    </a:ext>
                  </a:extLst>
                </a:gridCol>
                <a:gridCol w="1765889">
                  <a:extLst>
                    <a:ext uri="{9D8B030D-6E8A-4147-A177-3AD203B41FA5}">
                      <a16:colId xmlns:a16="http://schemas.microsoft.com/office/drawing/2014/main" val="1605185379"/>
                    </a:ext>
                  </a:extLst>
                </a:gridCol>
              </a:tblGrid>
              <a:tr h="312843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Male 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First Semester 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Progression Year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Progression Year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Progression Year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232599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Retained at same 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3.09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941961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Retained at other Oklahoma 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715360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Average Male Student 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2.50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2.70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2.87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3.02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992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41766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3FA1BE-FF0F-4F2C-9AA6-A68BC8715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GPA by Gender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0F5D627C-01C0-4517-AFA4-D9AD6403BB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9467089"/>
              </p:ext>
            </p:extLst>
          </p:nvPr>
        </p:nvGraphicFramePr>
        <p:xfrm>
          <a:off x="677334" y="1930401"/>
          <a:ext cx="8128000" cy="431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02556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3FA1BE-FF0F-4F2C-9AA6-A68BC8715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GPA by Gender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0F5D627C-01C0-4517-AFA4-D9AD6403BB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69518288"/>
              </p:ext>
            </p:extLst>
          </p:nvPr>
        </p:nvGraphicFramePr>
        <p:xfrm>
          <a:off x="677334" y="1930401"/>
          <a:ext cx="8128000" cy="431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26547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3FA1BE-FF0F-4F2C-9AA6-A68BC8715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Transfer GPA by Originating Institutional Tier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89445D9-63CD-49A2-B7CE-5A97C688E7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16229"/>
              </p:ext>
            </p:extLst>
          </p:nvPr>
        </p:nvGraphicFramePr>
        <p:xfrm>
          <a:off x="677333" y="1917700"/>
          <a:ext cx="9562040" cy="1564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8486">
                  <a:extLst>
                    <a:ext uri="{9D8B030D-6E8A-4147-A177-3AD203B41FA5}">
                      <a16:colId xmlns:a16="http://schemas.microsoft.com/office/drawing/2014/main" val="2087606379"/>
                    </a:ext>
                  </a:extLst>
                </a:gridCol>
                <a:gridCol w="1706895">
                  <a:extLst>
                    <a:ext uri="{9D8B030D-6E8A-4147-A177-3AD203B41FA5}">
                      <a16:colId xmlns:a16="http://schemas.microsoft.com/office/drawing/2014/main" val="3946527028"/>
                    </a:ext>
                  </a:extLst>
                </a:gridCol>
                <a:gridCol w="1785553">
                  <a:extLst>
                    <a:ext uri="{9D8B030D-6E8A-4147-A177-3AD203B41FA5}">
                      <a16:colId xmlns:a16="http://schemas.microsoft.com/office/drawing/2014/main" val="1986676379"/>
                    </a:ext>
                  </a:extLst>
                </a:gridCol>
                <a:gridCol w="1785553">
                  <a:extLst>
                    <a:ext uri="{9D8B030D-6E8A-4147-A177-3AD203B41FA5}">
                      <a16:colId xmlns:a16="http://schemas.microsoft.com/office/drawing/2014/main" val="2866372053"/>
                    </a:ext>
                  </a:extLst>
                </a:gridCol>
                <a:gridCol w="1785553">
                  <a:extLst>
                    <a:ext uri="{9D8B030D-6E8A-4147-A177-3AD203B41FA5}">
                      <a16:colId xmlns:a16="http://schemas.microsoft.com/office/drawing/2014/main" val="1605185379"/>
                    </a:ext>
                  </a:extLst>
                </a:gridCol>
              </a:tblGrid>
              <a:tr h="312843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Originating Institutional Tier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First Semester 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Transfer Year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Transfer Year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Transfer Year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232599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Community College (2-Year)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2.90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941961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Regional University (4-Year)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2.74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783192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Research University (4-Year)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3.07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3.11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715360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Private College or University (4-Year)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 b="0" dirty="0">
                          <a:latin typeface="Arial Narrow" panose="020B0606020202030204" pitchFamily="34" charset="0"/>
                        </a:rPr>
                        <a:t>2.90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116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79909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3FA1BE-FF0F-4F2C-9AA6-A68BC8715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Transfer GPA by Originating Institutional Tier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0F5D627C-01C0-4517-AFA4-D9AD6403BB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9378053"/>
              </p:ext>
            </p:extLst>
          </p:nvPr>
        </p:nvGraphicFramePr>
        <p:xfrm>
          <a:off x="677334" y="1930401"/>
          <a:ext cx="8128000" cy="431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61447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836541D-230F-44A6-AF31-35C533C3D9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Questions?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50E8F51-0BE0-4A8A-8146-A3C78BFA17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dirty="0">
                <a:latin typeface="Arial Narrow" panose="020B0606020202030204" pitchFamily="34" charset="0"/>
              </a:rPr>
              <a:t>Contact Information:</a:t>
            </a:r>
            <a:br>
              <a:rPr lang="en-US" dirty="0">
                <a:latin typeface="Arial Narrow" panose="020B0606020202030204" pitchFamily="34" charset="0"/>
              </a:rPr>
            </a:br>
            <a:r>
              <a:rPr lang="en-US" dirty="0">
                <a:latin typeface="Arial Narrow" panose="020B0606020202030204" pitchFamily="34" charset="0"/>
              </a:rPr>
              <a:t>Dr. Stephanie Baird – sbaird@osrhe.edu</a:t>
            </a:r>
          </a:p>
        </p:txBody>
      </p:sp>
    </p:spTree>
    <p:extLst>
      <p:ext uri="{BB962C8B-B14F-4D97-AF65-F5344CB8AC3E}">
        <p14:creationId xmlns:p14="http://schemas.microsoft.com/office/powerpoint/2010/main" val="3584767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3450709-E8AB-42B1-B34F-F029C2791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Statewide Transfer Institution Matrix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5C4DD7-3201-4C65-9AA4-A52C92E21E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latin typeface="Arial Narrow" panose="020B0606020202030204" pitchFamily="34" charset="0"/>
              </a:rPr>
              <a:t>Where are students transferring within our state system of higher education?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4C92C8-B0CD-4821-89D6-04A7A653B0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545" y="5477680"/>
            <a:ext cx="2289044" cy="1158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718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3FA1BE-FF0F-4F2C-9AA6-A68BC8715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To which </a:t>
            </a:r>
            <a:r>
              <a:rPr lang="en-US" sz="3400" b="1" u="sng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four-year institutions</a:t>
            </a:r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did </a:t>
            </a:r>
            <a:r>
              <a:rPr lang="en-US" sz="3400" b="1" u="sng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two-year students</a:t>
            </a:r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transfer?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89445D9-63CD-49A2-B7CE-5A97C688E7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406564"/>
              </p:ext>
            </p:extLst>
          </p:nvPr>
        </p:nvGraphicFramePr>
        <p:xfrm>
          <a:off x="677333" y="1917700"/>
          <a:ext cx="9562042" cy="4692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867">
                  <a:extLst>
                    <a:ext uri="{9D8B030D-6E8A-4147-A177-3AD203B41FA5}">
                      <a16:colId xmlns:a16="http://schemas.microsoft.com/office/drawing/2014/main" val="2087606379"/>
                    </a:ext>
                  </a:extLst>
                </a:gridCol>
                <a:gridCol w="2371725">
                  <a:extLst>
                    <a:ext uri="{9D8B030D-6E8A-4147-A177-3AD203B41FA5}">
                      <a16:colId xmlns:a16="http://schemas.microsoft.com/office/drawing/2014/main" val="2808558575"/>
                    </a:ext>
                  </a:extLst>
                </a:gridCol>
                <a:gridCol w="2371725">
                  <a:extLst>
                    <a:ext uri="{9D8B030D-6E8A-4147-A177-3AD203B41FA5}">
                      <a16:colId xmlns:a16="http://schemas.microsoft.com/office/drawing/2014/main" val="1605185379"/>
                    </a:ext>
                  </a:extLst>
                </a:gridCol>
                <a:gridCol w="2371725">
                  <a:extLst>
                    <a:ext uri="{9D8B030D-6E8A-4147-A177-3AD203B41FA5}">
                      <a16:colId xmlns:a16="http://schemas.microsoft.com/office/drawing/2014/main" val="1302852606"/>
                    </a:ext>
                  </a:extLst>
                </a:gridCol>
              </a:tblGrid>
              <a:tr h="312843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Originating 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Transfer Institution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Transfer Institution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Transfer Institution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232599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Carl Albert State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Northeastern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University of Central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ECU / OSU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941961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Connors State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Northeastern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Oklahoma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Rogers State University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715360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Eastern Oklahoma State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SE Oklahoma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Oklahoma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East Central University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992840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Murray State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SE Oklahoma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East Central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Oklahoma State University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883151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NE Oklahoma A&amp;M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Oklahoma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Northeastern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Rogers State University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699409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Northern Oklahoma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Oklahoma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University of Central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NW Oklahoma State University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069143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Oklahoma City Community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University of Central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University of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Oklahoma State University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0711868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OSU – Oklahoma 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University of Central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Oklahoma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University of Oklahoma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344098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OSUIT – Okmulgee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Northeastern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Oklahoma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East Central University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824061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Redlands Community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SW Oklahoma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University of Central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Oklahoma State University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918253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Rose State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University of Central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University of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Oklahoma State University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53842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Seminole State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East Central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University of Central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Northeastern State University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28423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Tulsa Community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Oklahoma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Northeastern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University of Oklahoma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0160501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Western Oklahoma State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University of Central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SW Oklahoma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Oklahoma State University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3043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0653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3FA1BE-FF0F-4F2C-9AA6-A68BC8715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To which </a:t>
            </a:r>
            <a:r>
              <a:rPr lang="en-US" sz="3400" b="1" u="sng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two-year institutions</a:t>
            </a:r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did </a:t>
            </a:r>
            <a:r>
              <a:rPr lang="en-US" sz="3400" b="1" u="sng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four-year students</a:t>
            </a:r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transfer?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89445D9-63CD-49A2-B7CE-5A97C688E7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777529"/>
              </p:ext>
            </p:extLst>
          </p:nvPr>
        </p:nvGraphicFramePr>
        <p:xfrm>
          <a:off x="677333" y="1917700"/>
          <a:ext cx="9562042" cy="4379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3119">
                  <a:extLst>
                    <a:ext uri="{9D8B030D-6E8A-4147-A177-3AD203B41FA5}">
                      <a16:colId xmlns:a16="http://schemas.microsoft.com/office/drawing/2014/main" val="2087606379"/>
                    </a:ext>
                  </a:extLst>
                </a:gridCol>
                <a:gridCol w="2379641">
                  <a:extLst>
                    <a:ext uri="{9D8B030D-6E8A-4147-A177-3AD203B41FA5}">
                      <a16:colId xmlns:a16="http://schemas.microsoft.com/office/drawing/2014/main" val="2808558575"/>
                    </a:ext>
                  </a:extLst>
                </a:gridCol>
                <a:gridCol w="2379641">
                  <a:extLst>
                    <a:ext uri="{9D8B030D-6E8A-4147-A177-3AD203B41FA5}">
                      <a16:colId xmlns:a16="http://schemas.microsoft.com/office/drawing/2014/main" val="1605185379"/>
                    </a:ext>
                  </a:extLst>
                </a:gridCol>
                <a:gridCol w="2379641">
                  <a:extLst>
                    <a:ext uri="{9D8B030D-6E8A-4147-A177-3AD203B41FA5}">
                      <a16:colId xmlns:a16="http://schemas.microsoft.com/office/drawing/2014/main" val="1302852606"/>
                    </a:ext>
                  </a:extLst>
                </a:gridCol>
              </a:tblGrid>
              <a:tr h="312843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Originating 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Transfer Institution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Transfer Institution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Transfer Institution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232599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Cameron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Western Oklahoma State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Oklahoma City Community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Rose State College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941961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East Central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Murray State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Seminole State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Oklahoma City Community College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715360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Langston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Tulsa Community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Oklahoma City Community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Rose State College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992840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Northeastern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Tulsa Community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Connors State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Carl Albert State College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883151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NW Oklahoma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Northern Oklahoma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OSU – Oklahoma 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MSC / OCCC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699409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OK Panhandle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OSUIT / SSC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NE Oklahoma A&amp;M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CASC / OSU-OKC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069143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Oklahoma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Tulsa Community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Northern Oklahoma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OSU – Oklahoma 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0711868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Rogers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Tulsa Community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NE Oklahoma A&amp;M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NOC / OSUIT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344098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SE Oklahoma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Murray State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Eastern Oklahoma State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OSUIT – Okmulgee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824061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SW Oklahoma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Oklahoma City Community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Redlands Community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OSU – Oklahoma 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918253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University of Central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Oklahoma City Community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OSU – Oklahoma 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Rose State College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53842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University of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Oklahoma City Community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Tulsa Community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Rose State College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28423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University of Science &amp; Arts of 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Oklahoma City Community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RCC / RSC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Northern Oklahoma College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0160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865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3FA1BE-FF0F-4F2C-9AA6-A68BC8715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To which </a:t>
            </a:r>
            <a:r>
              <a:rPr lang="en-US" sz="3400" b="1" u="sng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public institutions</a:t>
            </a:r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did </a:t>
            </a:r>
            <a:r>
              <a:rPr lang="en-US" sz="3400" b="1" u="sng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private institution students</a:t>
            </a:r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transfer?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89445D9-63CD-49A2-B7CE-5A97C688E7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842107"/>
              </p:ext>
            </p:extLst>
          </p:nvPr>
        </p:nvGraphicFramePr>
        <p:xfrm>
          <a:off x="677333" y="1917700"/>
          <a:ext cx="9562042" cy="2502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3119">
                  <a:extLst>
                    <a:ext uri="{9D8B030D-6E8A-4147-A177-3AD203B41FA5}">
                      <a16:colId xmlns:a16="http://schemas.microsoft.com/office/drawing/2014/main" val="2087606379"/>
                    </a:ext>
                  </a:extLst>
                </a:gridCol>
                <a:gridCol w="2379641">
                  <a:extLst>
                    <a:ext uri="{9D8B030D-6E8A-4147-A177-3AD203B41FA5}">
                      <a16:colId xmlns:a16="http://schemas.microsoft.com/office/drawing/2014/main" val="2808558575"/>
                    </a:ext>
                  </a:extLst>
                </a:gridCol>
                <a:gridCol w="2379641">
                  <a:extLst>
                    <a:ext uri="{9D8B030D-6E8A-4147-A177-3AD203B41FA5}">
                      <a16:colId xmlns:a16="http://schemas.microsoft.com/office/drawing/2014/main" val="1605185379"/>
                    </a:ext>
                  </a:extLst>
                </a:gridCol>
                <a:gridCol w="2379641">
                  <a:extLst>
                    <a:ext uri="{9D8B030D-6E8A-4147-A177-3AD203B41FA5}">
                      <a16:colId xmlns:a16="http://schemas.microsoft.com/office/drawing/2014/main" val="1302852606"/>
                    </a:ext>
                  </a:extLst>
                </a:gridCol>
              </a:tblGrid>
              <a:tr h="312843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Originating 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Transfer Institution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Transfer Institution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Transfer Institution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232599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 err="1">
                          <a:latin typeface="Arial Narrow" panose="020B0606020202030204" pitchFamily="34" charset="0"/>
                        </a:rPr>
                        <a:t>Bacone</a:t>
                      </a:r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 College (2-Year)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Northeastern State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East Central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CSC / LU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941961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Mid-America Christian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Oklahoma City Community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University of Central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OSU-OKC / USAO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467732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Oklahoma Baptist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University of Central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OSU / 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Rose State College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715360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Oklahoma Christian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University of Central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University of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Oklahoma City Community College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992840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Oklahoma City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University of Central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Oklahoma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University of Oklahoma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883151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Randall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Oklahoma City Community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OSU / OSU-OKC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University of Central Oklahoma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699409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The University of Tulsa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Tulsa Community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Oklahoma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 Narrow" panose="020B0606020202030204" pitchFamily="34" charset="0"/>
                        </a:rPr>
                        <a:t>University of Oklahoma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0711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0559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3FA1BE-FF0F-4F2C-9AA6-A68BC8715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Which institutions </a:t>
            </a:r>
            <a:r>
              <a:rPr lang="en-US" sz="3400" b="1" u="sng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admitted the most transfer students</a:t>
            </a:r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overall?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89445D9-63CD-49A2-B7CE-5A97C688E7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002178"/>
              </p:ext>
            </p:extLst>
          </p:nvPr>
        </p:nvGraphicFramePr>
        <p:xfrm>
          <a:off x="677333" y="1917700"/>
          <a:ext cx="9562042" cy="3441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1021">
                  <a:extLst>
                    <a:ext uri="{9D8B030D-6E8A-4147-A177-3AD203B41FA5}">
                      <a16:colId xmlns:a16="http://schemas.microsoft.com/office/drawing/2014/main" val="2087606379"/>
                    </a:ext>
                  </a:extLst>
                </a:gridCol>
                <a:gridCol w="4781021">
                  <a:extLst>
                    <a:ext uri="{9D8B030D-6E8A-4147-A177-3AD203B41FA5}">
                      <a16:colId xmlns:a16="http://schemas.microsoft.com/office/drawing/2014/main" val="1605185379"/>
                    </a:ext>
                  </a:extLst>
                </a:gridCol>
              </a:tblGrid>
              <a:tr h="312843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Top 10 Transfer Institutions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Number of Transfer Students Progressed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232599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1. 	University of Central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2,294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941961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2. 	Oklahoma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2,188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715360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3. 	University of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1,544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992840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4. 	Northeastern State University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1,190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883151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5.         OU Health Sciences Center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1,139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539526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6. 	Oklahoma City Community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1,024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699409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7. 	Tulsa Community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777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0711868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8.	OSU – Oklahoma City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577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265545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9.	Rose State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460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499266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10.	SE Oklahoma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448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33983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FDBF8DC-5DA1-4F65-81E3-3133935E14B1}"/>
              </a:ext>
            </a:extLst>
          </p:cNvPr>
          <p:cNvSpPr txBox="1"/>
          <p:nvPr/>
        </p:nvSpPr>
        <p:spPr>
          <a:xfrm>
            <a:off x="677333" y="5613370"/>
            <a:ext cx="8128000" cy="1031051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Over 18% of the cohort became transfer students by 2023.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5,778 of the 31,528 students in the Fall 2017 cohort became transfer students.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Each student transferred an average of 2.81 times, for a total of 16,220 transfers. </a:t>
            </a:r>
          </a:p>
        </p:txBody>
      </p:sp>
    </p:spTree>
    <p:extLst>
      <p:ext uri="{BB962C8B-B14F-4D97-AF65-F5344CB8AC3E}">
        <p14:creationId xmlns:p14="http://schemas.microsoft.com/office/powerpoint/2010/main" val="2592760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3FA1BE-FF0F-4F2C-9AA6-A68BC8715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Which institutions </a:t>
            </a:r>
            <a:r>
              <a:rPr lang="en-US" sz="3400" b="1" u="sng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admitted the most out-of-state transfer students</a:t>
            </a:r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overall?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89445D9-63CD-49A2-B7CE-5A97C688E7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041700"/>
              </p:ext>
            </p:extLst>
          </p:nvPr>
        </p:nvGraphicFramePr>
        <p:xfrm>
          <a:off x="677333" y="1917700"/>
          <a:ext cx="9562042" cy="1877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1021">
                  <a:extLst>
                    <a:ext uri="{9D8B030D-6E8A-4147-A177-3AD203B41FA5}">
                      <a16:colId xmlns:a16="http://schemas.microsoft.com/office/drawing/2014/main" val="2087606379"/>
                    </a:ext>
                  </a:extLst>
                </a:gridCol>
                <a:gridCol w="4781021">
                  <a:extLst>
                    <a:ext uri="{9D8B030D-6E8A-4147-A177-3AD203B41FA5}">
                      <a16:colId xmlns:a16="http://schemas.microsoft.com/office/drawing/2014/main" val="1605185379"/>
                    </a:ext>
                  </a:extLst>
                </a:gridCol>
              </a:tblGrid>
              <a:tr h="312843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Top 5 Institutions for </a:t>
                      </a:r>
                      <a:r>
                        <a:rPr lang="en-US" sz="1300" u="sng" dirty="0">
                          <a:latin typeface="Arial Narrow" panose="020B0606020202030204" pitchFamily="34" charset="0"/>
                        </a:rPr>
                        <a:t>FIRST-TIME</a:t>
                      </a:r>
                      <a:r>
                        <a:rPr lang="en-US" sz="1300" u="none" dirty="0">
                          <a:latin typeface="Arial Narrow" panose="020B0606020202030204" pitchFamily="34" charset="0"/>
                        </a:rPr>
                        <a:t> Out-of-State</a:t>
                      </a:r>
                      <a:r>
                        <a:rPr lang="en-US" sz="1300" dirty="0">
                          <a:latin typeface="Arial Narrow" panose="020B0606020202030204" pitchFamily="34" charset="0"/>
                        </a:rPr>
                        <a:t> Transfer 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Number of </a:t>
                      </a:r>
                      <a:r>
                        <a:rPr lang="en-US" sz="1300" u="sng" dirty="0">
                          <a:latin typeface="Arial Narrow" panose="020B0606020202030204" pitchFamily="34" charset="0"/>
                        </a:rPr>
                        <a:t>FIRST-TIME</a:t>
                      </a:r>
                      <a:r>
                        <a:rPr lang="en-US" sz="1300" u="none" dirty="0">
                          <a:latin typeface="Arial Narrow" panose="020B0606020202030204" pitchFamily="34" charset="0"/>
                        </a:rPr>
                        <a:t> Out-of-State Transfer Students Progressed</a:t>
                      </a:r>
                      <a:endParaRPr lang="en-US" sz="13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232599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1.	OU Health Sciences Center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103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941961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2.	Oklahoma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715360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3.	University of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992840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4.	Oklahoma City Community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883151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5.	University of Central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69940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467143B-9289-40C2-B431-EEF05DDE4F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611620"/>
              </p:ext>
            </p:extLst>
          </p:nvPr>
        </p:nvGraphicFramePr>
        <p:xfrm>
          <a:off x="677333" y="4371342"/>
          <a:ext cx="9562042" cy="1877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1021">
                  <a:extLst>
                    <a:ext uri="{9D8B030D-6E8A-4147-A177-3AD203B41FA5}">
                      <a16:colId xmlns:a16="http://schemas.microsoft.com/office/drawing/2014/main" val="2087606379"/>
                    </a:ext>
                  </a:extLst>
                </a:gridCol>
                <a:gridCol w="4781021">
                  <a:extLst>
                    <a:ext uri="{9D8B030D-6E8A-4147-A177-3AD203B41FA5}">
                      <a16:colId xmlns:a16="http://schemas.microsoft.com/office/drawing/2014/main" val="1605185379"/>
                    </a:ext>
                  </a:extLst>
                </a:gridCol>
              </a:tblGrid>
              <a:tr h="312843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Top 5 Institutions for </a:t>
                      </a:r>
                      <a:r>
                        <a:rPr lang="en-US" sz="1300" u="sng" dirty="0">
                          <a:latin typeface="Arial Narrow" panose="020B0606020202030204" pitchFamily="34" charset="0"/>
                        </a:rPr>
                        <a:t>TOTAL</a:t>
                      </a:r>
                      <a:r>
                        <a:rPr lang="en-US" sz="1300" u="none" dirty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300" dirty="0">
                          <a:latin typeface="Arial Narrow" panose="020B0606020202030204" pitchFamily="34" charset="0"/>
                        </a:rPr>
                        <a:t>Out-of-State Transfer 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Number of </a:t>
                      </a:r>
                      <a:r>
                        <a:rPr lang="en-US" sz="1300" u="sng" dirty="0">
                          <a:latin typeface="Arial Narrow" panose="020B0606020202030204" pitchFamily="34" charset="0"/>
                        </a:rPr>
                        <a:t>TOTAL</a:t>
                      </a:r>
                      <a:r>
                        <a:rPr lang="en-US" sz="1300" u="none" dirty="0">
                          <a:latin typeface="Arial Narrow" panose="020B0606020202030204" pitchFamily="34" charset="0"/>
                        </a:rPr>
                        <a:t> Out-of-State Transfer Students Progressed</a:t>
                      </a:r>
                      <a:endParaRPr lang="en-US" sz="13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232599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1.	OU Health Sciences Center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260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941961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2.	Oklahoma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715360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3.	University of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992840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4.	University of Central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883151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5.	OU Law Center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6994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1303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3FA1BE-FF0F-4F2C-9AA6-A68BC8715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Which institutions </a:t>
            </a:r>
            <a:r>
              <a:rPr lang="en-US" sz="3400" b="1" u="sng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admitted the most Oklahoma’s Promise</a:t>
            </a:r>
            <a:r>
              <a:rPr lang="en-US" sz="34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transfer students?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89445D9-63CD-49A2-B7CE-5A97C688E7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932141"/>
              </p:ext>
            </p:extLst>
          </p:nvPr>
        </p:nvGraphicFramePr>
        <p:xfrm>
          <a:off x="677333" y="1917700"/>
          <a:ext cx="9562041" cy="2051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7347">
                  <a:extLst>
                    <a:ext uri="{9D8B030D-6E8A-4147-A177-3AD203B41FA5}">
                      <a16:colId xmlns:a16="http://schemas.microsoft.com/office/drawing/2014/main" val="2087606379"/>
                    </a:ext>
                  </a:extLst>
                </a:gridCol>
                <a:gridCol w="3187347">
                  <a:extLst>
                    <a:ext uri="{9D8B030D-6E8A-4147-A177-3AD203B41FA5}">
                      <a16:colId xmlns:a16="http://schemas.microsoft.com/office/drawing/2014/main" val="1605185379"/>
                    </a:ext>
                  </a:extLst>
                </a:gridCol>
                <a:gridCol w="3187347">
                  <a:extLst>
                    <a:ext uri="{9D8B030D-6E8A-4147-A177-3AD203B41FA5}">
                      <a16:colId xmlns:a16="http://schemas.microsoft.com/office/drawing/2014/main" val="4218315053"/>
                    </a:ext>
                  </a:extLst>
                </a:gridCol>
              </a:tblGrid>
              <a:tr h="312843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Top 5 Institutions for </a:t>
                      </a:r>
                    </a:p>
                    <a:p>
                      <a:pPr algn="ctr"/>
                      <a:r>
                        <a:rPr lang="en-US" sz="1300" u="none" dirty="0">
                          <a:latin typeface="Arial Narrow" panose="020B0606020202030204" pitchFamily="34" charset="0"/>
                        </a:rPr>
                        <a:t>OHLAP</a:t>
                      </a:r>
                      <a:r>
                        <a:rPr lang="en-US" sz="1300" dirty="0">
                          <a:latin typeface="Arial Narrow" panose="020B0606020202030204" pitchFamily="34" charset="0"/>
                        </a:rPr>
                        <a:t> Transfer 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Number of </a:t>
                      </a:r>
                      <a:r>
                        <a:rPr lang="en-US" sz="1300" u="sng" dirty="0">
                          <a:latin typeface="Arial Narrow" panose="020B0606020202030204" pitchFamily="34" charset="0"/>
                        </a:rPr>
                        <a:t>FIRST-TIME</a:t>
                      </a:r>
                      <a:r>
                        <a:rPr lang="en-US" sz="1300" u="none" dirty="0"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300" u="none" dirty="0">
                          <a:latin typeface="Arial Narrow" panose="020B0606020202030204" pitchFamily="34" charset="0"/>
                        </a:rPr>
                        <a:t>OHLAP Transfer Students Progressed</a:t>
                      </a:r>
                      <a:endParaRPr lang="en-US" sz="13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Number of </a:t>
                      </a:r>
                      <a:r>
                        <a:rPr lang="en-US" sz="1300" u="sng" dirty="0">
                          <a:latin typeface="Arial Narrow" panose="020B0606020202030204" pitchFamily="34" charset="0"/>
                        </a:rPr>
                        <a:t>TOTAL</a:t>
                      </a:r>
                      <a:r>
                        <a:rPr lang="en-US" sz="1300" u="none" dirty="0"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300" u="none" dirty="0">
                          <a:latin typeface="Arial Narrow" panose="020B0606020202030204" pitchFamily="34" charset="0"/>
                        </a:rPr>
                        <a:t>OHLAP Transfer Students Progressed</a:t>
                      </a:r>
                      <a:endParaRPr lang="en-US" sz="13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232599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1.	University of Central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137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941961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2.	Oklahoma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347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715360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3.	University of 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259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992840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4.	Northeastern State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251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883151"/>
                  </a:ext>
                </a:extLst>
              </a:tr>
              <a:tr h="312843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Arial Narrow" panose="020B0606020202030204" pitchFamily="34" charset="0"/>
                        </a:rPr>
                        <a:t>5.	Oklahoma City Community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 Narrow" panose="020B0606020202030204" pitchFamily="34" charset="0"/>
                        </a:rPr>
                        <a:t>168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69940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6B39835-D065-48B5-B37F-C1504C590B5E}"/>
              </a:ext>
            </a:extLst>
          </p:cNvPr>
          <p:cNvSpPr txBox="1"/>
          <p:nvPr/>
        </p:nvSpPr>
        <p:spPr>
          <a:xfrm>
            <a:off x="677333" y="5613370"/>
            <a:ext cx="8128000" cy="1031051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983 Oklahoma’s Promise students became transfer students.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Each student transferred an average of 2.79 times, for a total of 2,742 transfers made by Oklahoma’s Promise students. </a:t>
            </a:r>
          </a:p>
        </p:txBody>
      </p:sp>
    </p:spTree>
    <p:extLst>
      <p:ext uri="{BB962C8B-B14F-4D97-AF65-F5344CB8AC3E}">
        <p14:creationId xmlns:p14="http://schemas.microsoft.com/office/powerpoint/2010/main" val="351024535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6724</TotalTime>
  <Words>1728</Words>
  <Application>Microsoft Office PowerPoint</Application>
  <PresentationFormat>Widescreen</PresentationFormat>
  <Paragraphs>468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Arial Narrow</vt:lpstr>
      <vt:lpstr>Calibri</vt:lpstr>
      <vt:lpstr>Wingdings 3</vt:lpstr>
      <vt:lpstr>Facet</vt:lpstr>
      <vt:lpstr>Oklahoma Transfer Student Progression at a Glance</vt:lpstr>
      <vt:lpstr>Tracking Statewide Transfer Data</vt:lpstr>
      <vt:lpstr>Statewide Transfer Institution Matrix</vt:lpstr>
      <vt:lpstr>To which four-year institutions did two-year students transfer?</vt:lpstr>
      <vt:lpstr>To which two-year institutions did four-year students transfer?</vt:lpstr>
      <vt:lpstr>To which public institutions did private institution students transfer?</vt:lpstr>
      <vt:lpstr>Which institutions admitted the most transfer students overall?</vt:lpstr>
      <vt:lpstr>Which institutions admitted the most out-of-state transfer students overall?</vt:lpstr>
      <vt:lpstr>Which institutions admitted the most Oklahoma’s Promise transfer students?</vt:lpstr>
      <vt:lpstr>How did female students vs. male students transfer?</vt:lpstr>
      <vt:lpstr>How did female students vs. male students transfer?</vt:lpstr>
      <vt:lpstr>GPA After Transfer</vt:lpstr>
      <vt:lpstr>GPA and Progression for Transfer vs. Non-Transfer Students</vt:lpstr>
      <vt:lpstr>GPA and Progression for Transfer vs. Non-Transfer Students</vt:lpstr>
      <vt:lpstr>How do full-time and part-time students perform when transferring or not?</vt:lpstr>
      <vt:lpstr>How do full-time and part-time students perform when transferring or not?</vt:lpstr>
      <vt:lpstr>How do full-time and part-time students perform when transferring or not?</vt:lpstr>
      <vt:lpstr>Pell Grant Recipient GPA</vt:lpstr>
      <vt:lpstr>Pell Grant Recipient GPA</vt:lpstr>
      <vt:lpstr>GPA by Gender</vt:lpstr>
      <vt:lpstr>GPA by Gender</vt:lpstr>
      <vt:lpstr>GPA by Gender</vt:lpstr>
      <vt:lpstr>Transfer GPA by Originating Institutional Tier</vt:lpstr>
      <vt:lpstr>Transfer GPA by Originating Institutional Tier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Bates, Rachel</dc:creator>
  <cp:lastModifiedBy>Baird, Stephanie</cp:lastModifiedBy>
  <cp:revision>221</cp:revision>
  <dcterms:created xsi:type="dcterms:W3CDTF">2021-08-26T21:19:32Z</dcterms:created>
  <dcterms:modified xsi:type="dcterms:W3CDTF">2023-10-09T21:29:39Z</dcterms:modified>
</cp:coreProperties>
</file>